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862" r:id="rId2"/>
    <p:sldId id="869" r:id="rId3"/>
    <p:sldId id="866" r:id="rId4"/>
    <p:sldId id="835" r:id="rId5"/>
    <p:sldId id="863" r:id="rId6"/>
    <p:sldId id="848" r:id="rId7"/>
    <p:sldId id="870" r:id="rId8"/>
    <p:sldId id="843" r:id="rId9"/>
    <p:sldId id="879" r:id="rId10"/>
    <p:sldId id="871" r:id="rId11"/>
    <p:sldId id="880" r:id="rId12"/>
    <p:sldId id="867" r:id="rId13"/>
    <p:sldId id="845" r:id="rId14"/>
    <p:sldId id="846" r:id="rId15"/>
    <p:sldId id="849" r:id="rId16"/>
    <p:sldId id="872" r:id="rId17"/>
    <p:sldId id="868" r:id="rId18"/>
    <p:sldId id="873" r:id="rId19"/>
    <p:sldId id="850" r:id="rId20"/>
    <p:sldId id="874" r:id="rId21"/>
    <p:sldId id="875" r:id="rId22"/>
    <p:sldId id="876" r:id="rId23"/>
    <p:sldId id="881" r:id="rId24"/>
    <p:sldId id="877" r:id="rId25"/>
    <p:sldId id="878" r:id="rId26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tx2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tx2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tx2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tx2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tx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2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0000"/>
    <a:srgbClr val="FF0000"/>
    <a:srgbClr val="1969B9"/>
    <a:srgbClr val="0594FF"/>
    <a:srgbClr val="0087E2"/>
    <a:srgbClr val="008AF2"/>
    <a:srgbClr val="FFFFFF"/>
    <a:srgbClr val="C9E9FF"/>
    <a:srgbClr val="E1F3FF"/>
    <a:srgbClr val="EFF9FF"/>
  </p:clrMru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890" autoAdjust="0"/>
    <p:restoredTop sz="95897" autoAdjust="0"/>
  </p:normalViewPr>
  <p:slideViewPr>
    <p:cSldViewPr snapToGrid="0">
      <p:cViewPr>
        <p:scale>
          <a:sx n="100" d="100"/>
          <a:sy n="100" d="100"/>
        </p:scale>
        <p:origin x="180" y="510"/>
      </p:cViewPr>
      <p:guideLst>
        <p:guide orient="horz" pos="1957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3732" y="-552"/>
      </p:cViewPr>
      <p:guideLst>
        <p:guide orient="horz" pos="3424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Соотношение промышленных и бытовых сточных </a:t>
            </a:r>
            <a:r>
              <a:rPr lang="ru-RU" dirty="0" smtClean="0">
                <a:solidFill>
                  <a:srgbClr val="0070C0"/>
                </a:solidFill>
              </a:rPr>
              <a:t>вод</a:t>
            </a:r>
            <a:endParaRPr lang="ru-RU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5126047219502442"/>
          <c:y val="5.087800324726428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промышленных и бытовых сточных вод, тыс.м3/год</c:v>
                </c:pt>
              </c:strCache>
            </c:strRef>
          </c:tx>
          <c:dLbls>
            <c:dLbl>
              <c:idx val="0"/>
              <c:layout>
                <c:manualLayout>
                  <c:x val="-0.21832652767959837"/>
                  <c:y val="-0.1379375232204821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solidFill>
                          <a:srgbClr val="000000"/>
                        </a:solidFill>
                      </a:rPr>
                      <a:t>Бытовые стоки</a:t>
                    </a:r>
                    <a:r>
                      <a:rPr lang="ru-RU" sz="1400" dirty="0">
                        <a:solidFill>
                          <a:srgbClr val="000000"/>
                        </a:solidFill>
                      </a:rPr>
                      <a:t>
</a:t>
                    </a:r>
                    <a:r>
                      <a:rPr lang="ru-RU" sz="1400" b="1" dirty="0">
                        <a:solidFill>
                          <a:srgbClr val="FF0000"/>
                        </a:solidFill>
                      </a:rPr>
                      <a:t>54%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9333556768203178"/>
                  <c:y val="6.333934589267672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rgbClr val="000000"/>
                        </a:solidFill>
                      </a:rPr>
                      <a:t>Промышленные </a:t>
                    </a:r>
                  </a:p>
                  <a:p>
                    <a:r>
                      <a:rPr lang="ru-RU" sz="1200" dirty="0" smtClean="0">
                        <a:solidFill>
                          <a:srgbClr val="000000"/>
                        </a:solidFill>
                      </a:rPr>
                      <a:t>стоки </a:t>
                    </a:r>
                    <a:r>
                      <a:rPr lang="ru-RU" sz="1200" dirty="0">
                        <a:solidFill>
                          <a:srgbClr val="000000"/>
                        </a:solidFill>
                      </a:rPr>
                      <a:t>
</a:t>
                    </a:r>
                    <a:r>
                      <a:rPr lang="ru-RU" sz="1400" b="1" dirty="0" smtClean="0">
                        <a:solidFill>
                          <a:srgbClr val="FF0000"/>
                        </a:solidFill>
                      </a:rPr>
                      <a:t>46%</a:t>
                    </a:r>
                    <a:endParaRPr lang="ru-RU" sz="1400" b="1" dirty="0">
                      <a:solidFill>
                        <a:srgbClr val="FF0000"/>
                      </a:solidFill>
                    </a:endParaRPr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Лист1!$A$2:$A$5</c:f>
              <c:strCache>
                <c:ptCount val="2"/>
                <c:pt idx="0">
                  <c:v>Бытовые стоки</c:v>
                </c:pt>
                <c:pt idx="1">
                  <c:v>Промышленные стоки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53265</c:v>
                </c:pt>
                <c:pt idx="1">
                  <c:v>45735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7FD84-8DF4-42D5-9FEB-C0A032A0A998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98434D-DB12-42C1-87B9-C7A74FCACC23}">
      <dgm:prSet phldrT="[Текст]" custT="1"/>
      <dgm:spPr>
        <a:solidFill>
          <a:schemeClr val="tx1">
            <a:lumMod val="90000"/>
          </a:schemeClr>
        </a:solidFill>
        <a:ln>
          <a:solidFill>
            <a:srgbClr val="FF0000"/>
          </a:solidFill>
        </a:ln>
      </dgm:spPr>
      <dgm:t>
        <a:bodyPr vert="vert270"/>
        <a:lstStyle/>
        <a:p>
          <a:pPr>
            <a:lnSpc>
              <a:spcPct val="100000"/>
            </a:lnSpc>
          </a:pPr>
          <a:r>
            <a:rPr lang="ru-RU" sz="1100" b="1" dirty="0" smtClean="0">
              <a:solidFill>
                <a:srgbClr val="000000"/>
              </a:solidFill>
            </a:rPr>
            <a:t>Прокуратура МЧС Госпожнадзор</a:t>
          </a:r>
          <a:endParaRPr lang="ru-RU" sz="1100" b="1" dirty="0">
            <a:solidFill>
              <a:srgbClr val="000000"/>
            </a:solidFill>
          </a:endParaRPr>
        </a:p>
      </dgm:t>
    </dgm:pt>
    <dgm:pt modelId="{66E0011F-FF31-4087-BE38-62184F31A429}" type="parTrans" cxnId="{AD2BB317-39A7-46DB-82E9-FB81707EEB01}">
      <dgm:prSet/>
      <dgm:spPr/>
      <dgm:t>
        <a:bodyPr/>
        <a:lstStyle/>
        <a:p>
          <a:endParaRPr lang="ru-RU" sz="1100">
            <a:solidFill>
              <a:srgbClr val="000000"/>
            </a:solidFill>
          </a:endParaRPr>
        </a:p>
      </dgm:t>
    </dgm:pt>
    <dgm:pt modelId="{00A523BE-7888-43BE-825D-4D56277E8A80}" type="sibTrans" cxnId="{AD2BB317-39A7-46DB-82E9-FB81707EEB01}">
      <dgm:prSet/>
      <dgm:spPr/>
      <dgm:t>
        <a:bodyPr/>
        <a:lstStyle/>
        <a:p>
          <a:endParaRPr lang="ru-RU" sz="1100">
            <a:solidFill>
              <a:srgbClr val="000000"/>
            </a:solidFill>
          </a:endParaRPr>
        </a:p>
      </dgm:t>
    </dgm:pt>
    <dgm:pt modelId="{F2111451-D716-4D79-A1B0-D44E58E06971}">
      <dgm:prSet phldrT="[Текст]" custT="1"/>
      <dgm:spPr>
        <a:solidFill>
          <a:schemeClr val="tx1">
            <a:lumMod val="90000"/>
          </a:schemeClr>
        </a:solidFill>
        <a:ln>
          <a:solidFill>
            <a:srgbClr val="FF0000"/>
          </a:solidFill>
        </a:ln>
      </dgm:spPr>
      <dgm:t>
        <a:bodyPr vert="horz"/>
        <a:lstStyle/>
        <a:p>
          <a:r>
            <a:rPr lang="ru-RU" sz="1100" b="1" dirty="0" smtClean="0">
              <a:solidFill>
                <a:srgbClr val="000000"/>
              </a:solidFill>
            </a:rPr>
            <a:t>Федеральное</a:t>
          </a:r>
          <a:r>
            <a:rPr lang="ru-RU" sz="1100" b="1" baseline="0" dirty="0" smtClean="0">
              <a:solidFill>
                <a:srgbClr val="000000"/>
              </a:solidFill>
            </a:rPr>
            <a:t> агентство водных ресурсов  Московско-Окское Бассейновое водное управление</a:t>
          </a:r>
          <a:endParaRPr lang="ru-RU" sz="1100" b="1" dirty="0">
            <a:solidFill>
              <a:srgbClr val="000000"/>
            </a:solidFill>
          </a:endParaRPr>
        </a:p>
      </dgm:t>
    </dgm:pt>
    <dgm:pt modelId="{35CBD611-BE47-4F5B-9D87-C8200341D2A3}" type="parTrans" cxnId="{EAC019F0-5A04-4CCD-B4D4-71F613DB1246}">
      <dgm:prSet/>
      <dgm:spPr/>
      <dgm:t>
        <a:bodyPr/>
        <a:lstStyle/>
        <a:p>
          <a:endParaRPr lang="ru-RU" sz="1100">
            <a:solidFill>
              <a:srgbClr val="000000"/>
            </a:solidFill>
          </a:endParaRPr>
        </a:p>
      </dgm:t>
    </dgm:pt>
    <dgm:pt modelId="{35FC19AD-987E-4FE9-BFE1-A042EB2602BD}" type="sibTrans" cxnId="{EAC019F0-5A04-4CCD-B4D4-71F613DB1246}">
      <dgm:prSet/>
      <dgm:spPr/>
      <dgm:t>
        <a:bodyPr/>
        <a:lstStyle/>
        <a:p>
          <a:endParaRPr lang="ru-RU" sz="1100">
            <a:solidFill>
              <a:srgbClr val="000000"/>
            </a:solidFill>
          </a:endParaRPr>
        </a:p>
      </dgm:t>
    </dgm:pt>
    <dgm:pt modelId="{A8A9F436-10A0-405F-B928-E46A9B2E744D}">
      <dgm:prSet phldrT="[Текст]" custT="1"/>
      <dgm:spPr>
        <a:solidFill>
          <a:schemeClr val="tx1">
            <a:lumMod val="90000"/>
          </a:schemeClr>
        </a:solidFill>
        <a:ln>
          <a:solidFill>
            <a:srgbClr val="FF0000"/>
          </a:solidFill>
        </a:ln>
      </dgm:spPr>
      <dgm:t>
        <a:bodyPr vert="horz"/>
        <a:lstStyle/>
        <a:p>
          <a:pPr algn="l"/>
          <a:r>
            <a:rPr lang="ru-RU" sz="1100" b="1" dirty="0" smtClean="0">
              <a:solidFill>
                <a:srgbClr val="000000"/>
              </a:solidFill>
            </a:rPr>
            <a:t>Росприроднадзор и тер. органы экологии и природопользо-вания</a:t>
          </a:r>
          <a:endParaRPr lang="ru-RU" sz="1100" b="1" dirty="0">
            <a:solidFill>
              <a:srgbClr val="000000"/>
            </a:solidFill>
          </a:endParaRPr>
        </a:p>
      </dgm:t>
    </dgm:pt>
    <dgm:pt modelId="{5BED38BD-F95E-4AB9-9DF6-3613E1863C21}" type="parTrans" cxnId="{31D8428D-28D7-48F6-84F6-00C15F80D084}">
      <dgm:prSet/>
      <dgm:spPr/>
      <dgm:t>
        <a:bodyPr/>
        <a:lstStyle/>
        <a:p>
          <a:endParaRPr lang="ru-RU" sz="1100">
            <a:solidFill>
              <a:srgbClr val="000000"/>
            </a:solidFill>
          </a:endParaRPr>
        </a:p>
      </dgm:t>
    </dgm:pt>
    <dgm:pt modelId="{341F9A11-4491-43A7-BCBF-2449CE9CBB7E}" type="sibTrans" cxnId="{31D8428D-28D7-48F6-84F6-00C15F80D084}">
      <dgm:prSet/>
      <dgm:spPr/>
      <dgm:t>
        <a:bodyPr/>
        <a:lstStyle/>
        <a:p>
          <a:endParaRPr lang="ru-RU" sz="1100">
            <a:solidFill>
              <a:srgbClr val="000000"/>
            </a:solidFill>
          </a:endParaRPr>
        </a:p>
      </dgm:t>
    </dgm:pt>
    <dgm:pt modelId="{80B85445-FDA8-43C2-BD21-B118A8FA6455}">
      <dgm:prSet custT="1"/>
      <dgm:spPr>
        <a:solidFill>
          <a:schemeClr val="tx1">
            <a:lumMod val="90000"/>
          </a:schemeClr>
        </a:solidFill>
        <a:ln>
          <a:solidFill>
            <a:srgbClr val="FF0000"/>
          </a:solidFill>
        </a:ln>
      </dgm:spPr>
      <dgm:t>
        <a:bodyPr vert="vert270" anchor="ctr" anchorCtr="0"/>
        <a:lstStyle/>
        <a:p>
          <a:pPr algn="ctr"/>
          <a:r>
            <a:rPr lang="ru-RU" sz="1100" b="1" dirty="0" smtClean="0">
              <a:solidFill>
                <a:srgbClr val="000000"/>
              </a:solidFill>
            </a:rPr>
            <a:t>Федеральная служба по тарифам</a:t>
          </a:r>
          <a:endParaRPr lang="ru-RU" sz="1100" b="1" dirty="0">
            <a:solidFill>
              <a:srgbClr val="000000"/>
            </a:solidFill>
          </a:endParaRPr>
        </a:p>
      </dgm:t>
    </dgm:pt>
    <dgm:pt modelId="{A073B3FE-CD10-4408-8AB8-F53DB4E8F888}" type="parTrans" cxnId="{5091F181-174E-4EB1-9D4B-BEEFF8DFFC55}">
      <dgm:prSet/>
      <dgm:spPr/>
      <dgm:t>
        <a:bodyPr/>
        <a:lstStyle/>
        <a:p>
          <a:endParaRPr lang="ru-RU" sz="1100">
            <a:solidFill>
              <a:srgbClr val="000000"/>
            </a:solidFill>
          </a:endParaRPr>
        </a:p>
      </dgm:t>
    </dgm:pt>
    <dgm:pt modelId="{F4EBAEBE-B7A4-47B7-9195-1C7406F1FAF0}" type="sibTrans" cxnId="{5091F181-174E-4EB1-9D4B-BEEFF8DFFC55}">
      <dgm:prSet/>
      <dgm:spPr/>
      <dgm:t>
        <a:bodyPr/>
        <a:lstStyle/>
        <a:p>
          <a:endParaRPr lang="ru-RU" sz="1100">
            <a:solidFill>
              <a:srgbClr val="000000"/>
            </a:solidFill>
          </a:endParaRPr>
        </a:p>
      </dgm:t>
    </dgm:pt>
    <dgm:pt modelId="{91F74652-2EFE-4623-93DE-281EA06AC40C}">
      <dgm:prSet custT="1"/>
      <dgm:spPr>
        <a:solidFill>
          <a:schemeClr val="tx1">
            <a:lumMod val="90000"/>
          </a:schemeClr>
        </a:solidFill>
        <a:ln>
          <a:solidFill>
            <a:srgbClr val="FF0000"/>
          </a:solidFill>
        </a:ln>
      </dgm:spPr>
      <dgm:t>
        <a:bodyPr vert="vert270"/>
        <a:lstStyle/>
        <a:p>
          <a:r>
            <a:rPr lang="ru-RU" sz="1100" b="1" dirty="0" smtClean="0">
              <a:solidFill>
                <a:srgbClr val="000000"/>
              </a:solidFill>
            </a:rPr>
            <a:t>Федеральная служба по труду и занятости</a:t>
          </a:r>
          <a:endParaRPr lang="ru-RU" sz="1100" b="1" dirty="0">
            <a:solidFill>
              <a:srgbClr val="000000"/>
            </a:solidFill>
          </a:endParaRPr>
        </a:p>
      </dgm:t>
    </dgm:pt>
    <dgm:pt modelId="{020E3AB6-B894-4499-AEED-C01685174011}" type="parTrans" cxnId="{1090B22A-DA26-4998-9B47-86ABEB53EBCE}">
      <dgm:prSet/>
      <dgm:spPr/>
      <dgm:t>
        <a:bodyPr/>
        <a:lstStyle/>
        <a:p>
          <a:endParaRPr lang="ru-RU" sz="1100">
            <a:solidFill>
              <a:srgbClr val="000000"/>
            </a:solidFill>
          </a:endParaRPr>
        </a:p>
      </dgm:t>
    </dgm:pt>
    <dgm:pt modelId="{91496ECD-A42A-4E7A-8C91-77B1CDB17951}" type="sibTrans" cxnId="{1090B22A-DA26-4998-9B47-86ABEB53EBCE}">
      <dgm:prSet/>
      <dgm:spPr/>
      <dgm:t>
        <a:bodyPr/>
        <a:lstStyle/>
        <a:p>
          <a:endParaRPr lang="ru-RU" sz="1100">
            <a:solidFill>
              <a:srgbClr val="000000"/>
            </a:solidFill>
          </a:endParaRPr>
        </a:p>
      </dgm:t>
    </dgm:pt>
    <dgm:pt modelId="{6C347E67-D467-428D-B5EC-7577E70E606F}">
      <dgm:prSet phldrT="[Текст]" custT="1"/>
      <dgm:spPr>
        <a:solidFill>
          <a:schemeClr val="tx1">
            <a:lumMod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</a:rPr>
            <a:t>Федеральная служба по надзору в сфер и защиты прав потребителя и благополучия человека </a:t>
          </a:r>
          <a:endParaRPr lang="ru-RU" sz="1100" b="1" dirty="0">
            <a:solidFill>
              <a:srgbClr val="000000"/>
            </a:solidFill>
          </a:endParaRPr>
        </a:p>
      </dgm:t>
    </dgm:pt>
    <dgm:pt modelId="{44A2FC31-C016-4255-9564-75C0588313CD}" type="parTrans" cxnId="{BAA30E0F-6043-42A0-BE70-8C10A3633EB2}">
      <dgm:prSet/>
      <dgm:spPr/>
      <dgm:t>
        <a:bodyPr/>
        <a:lstStyle/>
        <a:p>
          <a:endParaRPr lang="ru-RU" sz="1100">
            <a:solidFill>
              <a:srgbClr val="000000"/>
            </a:solidFill>
          </a:endParaRPr>
        </a:p>
      </dgm:t>
    </dgm:pt>
    <dgm:pt modelId="{A6BAB718-E9C0-4302-8010-8641F9928C52}" type="sibTrans" cxnId="{BAA30E0F-6043-42A0-BE70-8C10A3633EB2}">
      <dgm:prSet/>
      <dgm:spPr/>
      <dgm:t>
        <a:bodyPr/>
        <a:lstStyle/>
        <a:p>
          <a:endParaRPr lang="ru-RU" sz="1100">
            <a:solidFill>
              <a:srgbClr val="000000"/>
            </a:solidFill>
          </a:endParaRPr>
        </a:p>
      </dgm:t>
    </dgm:pt>
    <dgm:pt modelId="{FB5F72ED-D0AA-4A31-89C4-B0F8FA934AEF}">
      <dgm:prSet custT="1"/>
      <dgm:spPr>
        <a:solidFill>
          <a:schemeClr val="tx1">
            <a:lumMod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100" b="1" dirty="0" err="1" smtClean="0">
              <a:solidFill>
                <a:srgbClr val="000000"/>
              </a:solidFill>
            </a:rPr>
            <a:t>Госжилинспекция</a:t>
          </a:r>
          <a:endParaRPr lang="ru-RU" sz="1100" b="1" dirty="0">
            <a:solidFill>
              <a:srgbClr val="000000"/>
            </a:solidFill>
          </a:endParaRPr>
        </a:p>
      </dgm:t>
    </dgm:pt>
    <dgm:pt modelId="{DA63F28F-7BCA-4255-9BDA-E32677C9C66D}" type="parTrans" cxnId="{57DADBA2-9D5F-4287-8527-D41EA82831BB}">
      <dgm:prSet/>
      <dgm:spPr/>
      <dgm:t>
        <a:bodyPr/>
        <a:lstStyle/>
        <a:p>
          <a:endParaRPr lang="ru-RU" sz="1100">
            <a:solidFill>
              <a:srgbClr val="000000"/>
            </a:solidFill>
          </a:endParaRPr>
        </a:p>
      </dgm:t>
    </dgm:pt>
    <dgm:pt modelId="{5E564BC9-BF7E-4ED5-AF59-D00922630F62}" type="sibTrans" cxnId="{57DADBA2-9D5F-4287-8527-D41EA82831BB}">
      <dgm:prSet/>
      <dgm:spPr/>
      <dgm:t>
        <a:bodyPr/>
        <a:lstStyle/>
        <a:p>
          <a:endParaRPr lang="ru-RU" sz="1100">
            <a:solidFill>
              <a:srgbClr val="000000"/>
            </a:solidFill>
          </a:endParaRPr>
        </a:p>
      </dgm:t>
    </dgm:pt>
    <dgm:pt modelId="{193F9067-96E6-4AB4-BB41-27CD2F318811}" type="pres">
      <dgm:prSet presAssocID="{C4A7FD84-8DF4-42D5-9FEB-C0A032A0A9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F8EF0-8E18-4D9A-99B6-097E4B10B5F7}" type="pres">
      <dgm:prSet presAssocID="{5998434D-DB12-42C1-87B9-C7A74FCACC23}" presName="arrow" presStyleLbl="node1" presStyleIdx="0" presStyleCnt="7" custRadScaleRad="100895" custRadScaleInc="3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C55BC-71BF-4F4B-923D-15376AF04211}" type="pres">
      <dgm:prSet presAssocID="{F2111451-D716-4D79-A1B0-D44E58E06971}" presName="arrow" presStyleLbl="node1" presStyleIdx="1" presStyleCnt="7" custAng="250945" custScaleX="106531" custScaleY="148784" custRadScaleRad="117679" custRadScaleInc="3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FC4D7-4D5F-495E-A5B9-4898DA355441}" type="pres">
      <dgm:prSet presAssocID="{A8A9F436-10A0-405F-B928-E46A9B2E744D}" presName="arrow" presStyleLbl="node1" presStyleIdx="2" presStyleCnt="7" custAng="120396" custScaleX="109152" custScaleY="115845" custRadScaleRad="121309" custRadScaleInc="1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C91F3-D979-4000-89F6-B39D46CDE1BD}" type="pres">
      <dgm:prSet presAssocID="{80B85445-FDA8-43C2-BD21-B118A8FA6455}" presName="arrow" presStyleLbl="node1" presStyleIdx="3" presStyleCnt="7" custAng="632588" custRadScaleRad="92865" custRadScaleInc="7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285DF-0DFA-49F9-8567-213BB5686477}" type="pres">
      <dgm:prSet presAssocID="{91F74652-2EFE-4623-93DE-281EA06AC40C}" presName="arrow" presStyleLbl="node1" presStyleIdx="4" presStyleCnt="7" custAng="21526515" custScaleX="94521" custScaleY="108533" custRadScaleRad="95247" custRadScaleInc="4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FBA9B-5548-46A9-9F16-C7A7782363FA}" type="pres">
      <dgm:prSet presAssocID="{6C347E67-D467-428D-B5EC-7577E70E606F}" presName="arrow" presStyleLbl="node1" presStyleIdx="5" presStyleCnt="7" custAng="159536" custScaleX="95294" custScaleY="130262" custRadScaleRad="103958" custRadScaleInc="4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34B88-2727-4F10-BB3F-9C3F5B497103}" type="pres">
      <dgm:prSet presAssocID="{FB5F72ED-D0AA-4A31-89C4-B0F8FA934AEF}" presName="arrow" presStyleLbl="node1" presStyleIdx="6" presStyleCnt="7" custAng="45615" custScaleX="94521" custScaleY="108533" custRadScaleRad="101093" custRadScaleInc="4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DADBA2-9D5F-4287-8527-D41EA82831BB}" srcId="{C4A7FD84-8DF4-42D5-9FEB-C0A032A0A998}" destId="{FB5F72ED-D0AA-4A31-89C4-B0F8FA934AEF}" srcOrd="6" destOrd="0" parTransId="{DA63F28F-7BCA-4255-9BDA-E32677C9C66D}" sibTransId="{5E564BC9-BF7E-4ED5-AF59-D00922630F62}"/>
    <dgm:cxn modelId="{0C2EC228-439A-4C95-8D82-FBA466307527}" type="presOf" srcId="{FB5F72ED-D0AA-4A31-89C4-B0F8FA934AEF}" destId="{46934B88-2727-4F10-BB3F-9C3F5B497103}" srcOrd="0" destOrd="0" presId="urn:microsoft.com/office/officeart/2005/8/layout/arrow5"/>
    <dgm:cxn modelId="{1090B22A-DA26-4998-9B47-86ABEB53EBCE}" srcId="{C4A7FD84-8DF4-42D5-9FEB-C0A032A0A998}" destId="{91F74652-2EFE-4623-93DE-281EA06AC40C}" srcOrd="4" destOrd="0" parTransId="{020E3AB6-B894-4499-AEED-C01685174011}" sibTransId="{91496ECD-A42A-4E7A-8C91-77B1CDB17951}"/>
    <dgm:cxn modelId="{D5A2B126-CCAE-44CE-B10D-BEF17E477024}" type="presOf" srcId="{5998434D-DB12-42C1-87B9-C7A74FCACC23}" destId="{0B7F8EF0-8E18-4D9A-99B6-097E4B10B5F7}" srcOrd="0" destOrd="0" presId="urn:microsoft.com/office/officeart/2005/8/layout/arrow5"/>
    <dgm:cxn modelId="{AD2BB317-39A7-46DB-82E9-FB81707EEB01}" srcId="{C4A7FD84-8DF4-42D5-9FEB-C0A032A0A998}" destId="{5998434D-DB12-42C1-87B9-C7A74FCACC23}" srcOrd="0" destOrd="0" parTransId="{66E0011F-FF31-4087-BE38-62184F31A429}" sibTransId="{00A523BE-7888-43BE-825D-4D56277E8A80}"/>
    <dgm:cxn modelId="{736B2891-B6EC-4CC6-A95C-E87E40C7AB14}" type="presOf" srcId="{F2111451-D716-4D79-A1B0-D44E58E06971}" destId="{790C55BC-71BF-4F4B-923D-15376AF04211}" srcOrd="0" destOrd="0" presId="urn:microsoft.com/office/officeart/2005/8/layout/arrow5"/>
    <dgm:cxn modelId="{EAC019F0-5A04-4CCD-B4D4-71F613DB1246}" srcId="{C4A7FD84-8DF4-42D5-9FEB-C0A032A0A998}" destId="{F2111451-D716-4D79-A1B0-D44E58E06971}" srcOrd="1" destOrd="0" parTransId="{35CBD611-BE47-4F5B-9D87-C8200341D2A3}" sibTransId="{35FC19AD-987E-4FE9-BFE1-A042EB2602BD}"/>
    <dgm:cxn modelId="{473B6EE0-7AB9-434D-87EE-8114DDC43C61}" type="presOf" srcId="{80B85445-FDA8-43C2-BD21-B118A8FA6455}" destId="{54EC91F3-D979-4000-89F6-B39D46CDE1BD}" srcOrd="0" destOrd="0" presId="urn:microsoft.com/office/officeart/2005/8/layout/arrow5"/>
    <dgm:cxn modelId="{B5DA2B33-64C4-486D-98DE-3B4156260C3D}" type="presOf" srcId="{C4A7FD84-8DF4-42D5-9FEB-C0A032A0A998}" destId="{193F9067-96E6-4AB4-BB41-27CD2F318811}" srcOrd="0" destOrd="0" presId="urn:microsoft.com/office/officeart/2005/8/layout/arrow5"/>
    <dgm:cxn modelId="{BAA30E0F-6043-42A0-BE70-8C10A3633EB2}" srcId="{C4A7FD84-8DF4-42D5-9FEB-C0A032A0A998}" destId="{6C347E67-D467-428D-B5EC-7577E70E606F}" srcOrd="5" destOrd="0" parTransId="{44A2FC31-C016-4255-9564-75C0588313CD}" sibTransId="{A6BAB718-E9C0-4302-8010-8641F9928C52}"/>
    <dgm:cxn modelId="{5091F181-174E-4EB1-9D4B-BEEFF8DFFC55}" srcId="{C4A7FD84-8DF4-42D5-9FEB-C0A032A0A998}" destId="{80B85445-FDA8-43C2-BD21-B118A8FA6455}" srcOrd="3" destOrd="0" parTransId="{A073B3FE-CD10-4408-8AB8-F53DB4E8F888}" sibTransId="{F4EBAEBE-B7A4-47B7-9195-1C7406F1FAF0}"/>
    <dgm:cxn modelId="{C944D5C1-C0D9-4E1F-A4B9-452B801BAE3F}" type="presOf" srcId="{6C347E67-D467-428D-B5EC-7577E70E606F}" destId="{385FBA9B-5548-46A9-9F16-C7A7782363FA}" srcOrd="0" destOrd="0" presId="urn:microsoft.com/office/officeart/2005/8/layout/arrow5"/>
    <dgm:cxn modelId="{31D8428D-28D7-48F6-84F6-00C15F80D084}" srcId="{C4A7FD84-8DF4-42D5-9FEB-C0A032A0A998}" destId="{A8A9F436-10A0-405F-B928-E46A9B2E744D}" srcOrd="2" destOrd="0" parTransId="{5BED38BD-F95E-4AB9-9DF6-3613E1863C21}" sibTransId="{341F9A11-4491-43A7-BCBF-2449CE9CBB7E}"/>
    <dgm:cxn modelId="{389782FF-1BEC-4A9F-8E89-014AEB8A76B9}" type="presOf" srcId="{91F74652-2EFE-4623-93DE-281EA06AC40C}" destId="{4C2285DF-0DFA-49F9-8567-213BB5686477}" srcOrd="0" destOrd="0" presId="urn:microsoft.com/office/officeart/2005/8/layout/arrow5"/>
    <dgm:cxn modelId="{5014208B-C2A6-4E36-8486-8660948E2721}" type="presOf" srcId="{A8A9F436-10A0-405F-B928-E46A9B2E744D}" destId="{9FBFC4D7-4D5F-495E-A5B9-4898DA355441}" srcOrd="0" destOrd="0" presId="urn:microsoft.com/office/officeart/2005/8/layout/arrow5"/>
    <dgm:cxn modelId="{9E037840-00CA-40D1-A1B1-A42DF2DBE726}" type="presParOf" srcId="{193F9067-96E6-4AB4-BB41-27CD2F318811}" destId="{0B7F8EF0-8E18-4D9A-99B6-097E4B10B5F7}" srcOrd="0" destOrd="0" presId="urn:microsoft.com/office/officeart/2005/8/layout/arrow5"/>
    <dgm:cxn modelId="{83165D4C-E682-4737-8215-369177718C64}" type="presParOf" srcId="{193F9067-96E6-4AB4-BB41-27CD2F318811}" destId="{790C55BC-71BF-4F4B-923D-15376AF04211}" srcOrd="1" destOrd="0" presId="urn:microsoft.com/office/officeart/2005/8/layout/arrow5"/>
    <dgm:cxn modelId="{5038BC6E-DFB0-4D54-88B9-4ED5ECB8E9A5}" type="presParOf" srcId="{193F9067-96E6-4AB4-BB41-27CD2F318811}" destId="{9FBFC4D7-4D5F-495E-A5B9-4898DA355441}" srcOrd="2" destOrd="0" presId="urn:microsoft.com/office/officeart/2005/8/layout/arrow5"/>
    <dgm:cxn modelId="{B1A28149-D476-4783-9E4E-D4D272193A3E}" type="presParOf" srcId="{193F9067-96E6-4AB4-BB41-27CD2F318811}" destId="{54EC91F3-D979-4000-89F6-B39D46CDE1BD}" srcOrd="3" destOrd="0" presId="urn:microsoft.com/office/officeart/2005/8/layout/arrow5"/>
    <dgm:cxn modelId="{4E0BBDBD-D90D-454D-A0B5-866175E75A63}" type="presParOf" srcId="{193F9067-96E6-4AB4-BB41-27CD2F318811}" destId="{4C2285DF-0DFA-49F9-8567-213BB5686477}" srcOrd="4" destOrd="0" presId="urn:microsoft.com/office/officeart/2005/8/layout/arrow5"/>
    <dgm:cxn modelId="{064AAFC5-38E8-4A11-B575-20477EA92550}" type="presParOf" srcId="{193F9067-96E6-4AB4-BB41-27CD2F318811}" destId="{385FBA9B-5548-46A9-9F16-C7A7782363FA}" srcOrd="5" destOrd="0" presId="urn:microsoft.com/office/officeart/2005/8/layout/arrow5"/>
    <dgm:cxn modelId="{555A1315-B985-4593-969B-84A504044C0F}" type="presParOf" srcId="{193F9067-96E6-4AB4-BB41-27CD2F318811}" destId="{46934B88-2727-4F10-BB3F-9C3F5B497103}" srcOrd="6" destOrd="0" presId="urn:microsoft.com/office/officeart/2005/8/layout/arrow5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BCEFB-4A9E-4302-B448-ADCF9BE15813}" type="doc">
      <dgm:prSet loTypeId="urn:microsoft.com/office/officeart/2005/8/layout/cycle4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7FBC15B-93A9-47A8-AF58-D0E9F0517D21}">
      <dgm:prSet phldrT="[Текст]" custT="1"/>
      <dgm:spPr>
        <a:solidFill>
          <a:srgbClr val="3333CC"/>
        </a:solidFill>
      </dgm:spPr>
      <dgm:t>
        <a:bodyPr/>
        <a:lstStyle/>
        <a:p>
          <a:r>
            <a:rPr lang="ru-RU" sz="12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Нормирование в сфере использования и охраны водных объектов</a:t>
          </a:r>
          <a:endParaRPr lang="ru-RU" sz="12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E6131F-60DA-424E-B0B6-112C800A0606}" type="parTrans" cxnId="{F7A4D3B4-C73E-4996-B324-446CBBE1755D}">
      <dgm:prSet/>
      <dgm:spPr/>
      <dgm:t>
        <a:bodyPr/>
        <a:lstStyle/>
        <a:p>
          <a:endParaRPr lang="ru-RU"/>
        </a:p>
      </dgm:t>
    </dgm:pt>
    <dgm:pt modelId="{AC801C1C-0C6C-4D3D-A304-1E7487D4B50B}" type="sibTrans" cxnId="{F7A4D3B4-C73E-4996-B324-446CBBE1755D}">
      <dgm:prSet/>
      <dgm:spPr/>
      <dgm:t>
        <a:bodyPr/>
        <a:lstStyle/>
        <a:p>
          <a:endParaRPr lang="ru-RU"/>
        </a:p>
      </dgm:t>
    </dgm:pt>
    <dgm:pt modelId="{ACF1F475-45D4-407D-8B83-4293F405F0EA}">
      <dgm:prSet phldrT="[Текст]" custT="1"/>
      <dgm:spPr>
        <a:solidFill>
          <a:srgbClr val="3333CC"/>
        </a:solidFill>
      </dgm:spPr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Нормативы качества  воды и сточных вод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8A6930-AB4F-40EE-BEA0-A34F4FBFA300}" type="parTrans" cxnId="{E00719EB-6F01-42B8-B8A1-47C0FBB4432F}">
      <dgm:prSet/>
      <dgm:spPr/>
      <dgm:t>
        <a:bodyPr/>
        <a:lstStyle/>
        <a:p>
          <a:endParaRPr lang="ru-RU"/>
        </a:p>
      </dgm:t>
    </dgm:pt>
    <dgm:pt modelId="{4D1E8099-A03D-432F-A5DD-3310A8A2CDDC}" type="sibTrans" cxnId="{E00719EB-6F01-42B8-B8A1-47C0FBB4432F}">
      <dgm:prSet/>
      <dgm:spPr/>
      <dgm:t>
        <a:bodyPr/>
        <a:lstStyle/>
        <a:p>
          <a:endParaRPr lang="ru-RU"/>
        </a:p>
      </dgm:t>
    </dgm:pt>
    <dgm:pt modelId="{C272268B-66D1-4EF8-88D0-99502AD9F89B}">
      <dgm:prSet phldrT="[Текст]" custT="1"/>
      <dgm:spPr>
        <a:solidFill>
          <a:srgbClr val="3333CC"/>
        </a:solidFill>
      </dgm:spPr>
      <dgm:t>
        <a:bodyPr/>
        <a:lstStyle/>
        <a:p>
          <a:pPr>
            <a:lnSpc>
              <a:spcPct val="90000"/>
            </a:lnSpc>
          </a:pPr>
          <a:endParaRPr lang="ru-RU" sz="12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100000"/>
            </a:lnSpc>
          </a:pPr>
          <a:r>
            <a:rPr lang="ru-RU" sz="12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Корректировка размеров платежей водоканалов</a:t>
          </a:r>
        </a:p>
      </dgm:t>
    </dgm:pt>
    <dgm:pt modelId="{9A09C99A-2E0F-4AD8-B313-03A3D4DE13A4}" type="parTrans" cxnId="{5FC41E34-3591-4DA9-9ED1-9AB5F4825CC1}">
      <dgm:prSet/>
      <dgm:spPr/>
      <dgm:t>
        <a:bodyPr/>
        <a:lstStyle/>
        <a:p>
          <a:endParaRPr lang="ru-RU"/>
        </a:p>
      </dgm:t>
    </dgm:pt>
    <dgm:pt modelId="{40D38CF0-A57F-4D34-B0B7-2AC1FE3C64C1}" type="sibTrans" cxnId="{5FC41E34-3591-4DA9-9ED1-9AB5F4825CC1}">
      <dgm:prSet/>
      <dgm:spPr/>
      <dgm:t>
        <a:bodyPr/>
        <a:lstStyle/>
        <a:p>
          <a:endParaRPr lang="ru-RU"/>
        </a:p>
      </dgm:t>
    </dgm:pt>
    <dgm:pt modelId="{4021F52C-D12F-4D8D-BEF6-38C91087B650}">
      <dgm:prSet phldrT="[Текст]" custT="1"/>
      <dgm:spPr>
        <a:solidFill>
          <a:srgbClr val="3333CC"/>
        </a:solidFill>
      </dgm:spPr>
      <dgm:t>
        <a:bodyPr/>
        <a:lstStyle/>
        <a:p>
          <a:endParaRPr lang="ru-RU" sz="11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ru-RU" sz="11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sz="11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Разграничение ответственности  за сброс загрязняющих веществ между организациями  ВКХ и промышленными предприятиями</a:t>
          </a:r>
          <a:endParaRPr lang="ru-RU" sz="11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2C6A6-AF53-42CC-A413-000F64C19552}" type="parTrans" cxnId="{3A0E0820-B13F-45CB-9242-374528E5A043}">
      <dgm:prSet/>
      <dgm:spPr/>
      <dgm:t>
        <a:bodyPr/>
        <a:lstStyle/>
        <a:p>
          <a:endParaRPr lang="ru-RU"/>
        </a:p>
      </dgm:t>
    </dgm:pt>
    <dgm:pt modelId="{0F9C1D06-2E7D-485D-B824-2FE92B84EA27}" type="sibTrans" cxnId="{3A0E0820-B13F-45CB-9242-374528E5A043}">
      <dgm:prSet/>
      <dgm:spPr/>
      <dgm:t>
        <a:bodyPr/>
        <a:lstStyle/>
        <a:p>
          <a:endParaRPr lang="ru-RU"/>
        </a:p>
      </dgm:t>
    </dgm:pt>
    <dgm:pt modelId="{999F4858-3A44-46B0-87E5-AC9087BFB3AC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 anchor="ctr" anchorCtr="0"/>
        <a:lstStyle/>
        <a:p>
          <a:pPr marL="0" indent="0" algn="l">
            <a:tabLst/>
          </a:pPr>
          <a:r>
            <a:rPr lang="ru-RU" sz="1100" b="1" i="0" dirty="0" smtClean="0">
              <a:solidFill>
                <a:srgbClr val="000000"/>
              </a:solidFill>
            </a:rPr>
            <a:t>Сборы за сверхнормативный сброс      в систему </a:t>
          </a:r>
          <a:r>
            <a:rPr lang="ru-RU" sz="1100" b="1" i="0" dirty="0" err="1" smtClean="0">
              <a:solidFill>
                <a:srgbClr val="000000"/>
              </a:solidFill>
            </a:rPr>
            <a:t>хозфекальной</a:t>
          </a:r>
          <a:r>
            <a:rPr lang="ru-RU" sz="1100" b="1" i="0" dirty="0" smtClean="0">
              <a:solidFill>
                <a:srgbClr val="000000"/>
              </a:solidFill>
            </a:rPr>
            <a:t> канализации не компенсируют размеров платы за негативное  воздействие и возмещение вреда, причиненного водному объекту</a:t>
          </a:r>
          <a:endParaRPr lang="ru-RU" sz="1100" b="1" i="0" dirty="0">
            <a:solidFill>
              <a:srgbClr val="000000"/>
            </a:solidFill>
            <a:effectLst/>
          </a:endParaRPr>
        </a:p>
      </dgm:t>
    </dgm:pt>
    <dgm:pt modelId="{6C57BEEC-C4F3-4FB4-990C-C6E77886C7F5}" type="parTrans" cxnId="{2FFDCB80-3DC4-49E2-BBA8-5F700009E308}">
      <dgm:prSet/>
      <dgm:spPr/>
      <dgm:t>
        <a:bodyPr/>
        <a:lstStyle/>
        <a:p>
          <a:endParaRPr lang="ru-RU"/>
        </a:p>
      </dgm:t>
    </dgm:pt>
    <dgm:pt modelId="{2FBA75F2-24C7-4B6B-A40B-31EE8FABD614}" type="sibTrans" cxnId="{2FFDCB80-3DC4-49E2-BBA8-5F700009E308}">
      <dgm:prSet/>
      <dgm:spPr/>
      <dgm:t>
        <a:bodyPr/>
        <a:lstStyle/>
        <a:p>
          <a:endParaRPr lang="ru-RU"/>
        </a:p>
      </dgm:t>
    </dgm:pt>
    <dgm:pt modelId="{48E7DD4A-EC47-4288-88C1-DB9DBD37133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 vert="horz" anchor="t" anchorCtr="0"/>
        <a:lstStyle/>
        <a:p>
          <a:pPr marL="85725" indent="-85725"/>
          <a:endParaRPr lang="ru-RU" sz="1200" b="1" dirty="0">
            <a:solidFill>
              <a:srgbClr val="000000"/>
            </a:solidFill>
          </a:endParaRPr>
        </a:p>
      </dgm:t>
    </dgm:pt>
    <dgm:pt modelId="{907CE944-9ABE-4FB1-960C-A09539A07981}" type="sibTrans" cxnId="{CF96BCA1-CF94-4DB4-A7F0-92BCFC859BAC}">
      <dgm:prSet/>
      <dgm:spPr/>
      <dgm:t>
        <a:bodyPr/>
        <a:lstStyle/>
        <a:p>
          <a:endParaRPr lang="ru-RU"/>
        </a:p>
      </dgm:t>
    </dgm:pt>
    <dgm:pt modelId="{2831E150-788B-49B4-8365-0F302D9CCF42}" type="parTrans" cxnId="{CF96BCA1-CF94-4DB4-A7F0-92BCFC859BAC}">
      <dgm:prSet/>
      <dgm:spPr/>
      <dgm:t>
        <a:bodyPr/>
        <a:lstStyle/>
        <a:p>
          <a:endParaRPr lang="ru-RU"/>
        </a:p>
      </dgm:t>
    </dgm:pt>
    <dgm:pt modelId="{51D921F3-7CCE-4379-9AEE-11649DDE301E}">
      <dgm:prSet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</a:rPr>
            <a:t>Ограничения  предельного роста тарифов сдерживают развитие технических возможностей  водоканалов</a:t>
          </a:r>
          <a:endParaRPr lang="ru-RU" sz="1100" b="1" dirty="0">
            <a:solidFill>
              <a:srgbClr val="000000"/>
            </a:solidFill>
          </a:endParaRPr>
        </a:p>
      </dgm:t>
    </dgm:pt>
    <dgm:pt modelId="{FFD4ED3A-2F13-43EA-B967-07F17D034F62}" type="parTrans" cxnId="{A4901EE5-98FA-4814-9A01-2D87C37A9863}">
      <dgm:prSet/>
      <dgm:spPr/>
      <dgm:t>
        <a:bodyPr/>
        <a:lstStyle/>
        <a:p>
          <a:endParaRPr lang="ru-RU"/>
        </a:p>
      </dgm:t>
    </dgm:pt>
    <dgm:pt modelId="{D8254865-F90A-449E-9932-9324971EE2B5}" type="sibTrans" cxnId="{A4901EE5-98FA-4814-9A01-2D87C37A9863}">
      <dgm:prSet/>
      <dgm:spPr/>
      <dgm:t>
        <a:bodyPr/>
        <a:lstStyle/>
        <a:p>
          <a:endParaRPr lang="ru-RU"/>
        </a:p>
      </dgm:t>
    </dgm:pt>
    <dgm:pt modelId="{00AC47E1-A1BB-4FE6-8BF3-50EA04251736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/>
        <a:lstStyle/>
        <a:p>
          <a:pPr marL="444500" indent="-88900"/>
          <a:r>
            <a:rPr lang="ru-RU" sz="1100" b="1" dirty="0" smtClean="0">
              <a:solidFill>
                <a:srgbClr val="000000"/>
              </a:solidFill>
            </a:rPr>
            <a:t>Технологии водоподготовки и очистки стоков, эксплуатируемые в водоканалах не соответствуют требованиям действующего законодательства.</a:t>
          </a:r>
          <a:endParaRPr lang="ru-RU" sz="1100" b="1" dirty="0">
            <a:solidFill>
              <a:srgbClr val="000000"/>
            </a:solidFill>
          </a:endParaRPr>
        </a:p>
      </dgm:t>
    </dgm:pt>
    <dgm:pt modelId="{1C0F8EC0-7A95-4B34-A4DE-B5672BAE37CC}" type="sibTrans" cxnId="{7304CBD3-47BD-417A-A5D5-C5E9790BD69E}">
      <dgm:prSet/>
      <dgm:spPr/>
      <dgm:t>
        <a:bodyPr/>
        <a:lstStyle/>
        <a:p>
          <a:endParaRPr lang="ru-RU"/>
        </a:p>
      </dgm:t>
    </dgm:pt>
    <dgm:pt modelId="{33AA8445-D8D4-48EE-85B6-9414FD5FF092}" type="parTrans" cxnId="{7304CBD3-47BD-417A-A5D5-C5E9790BD69E}">
      <dgm:prSet/>
      <dgm:spPr/>
      <dgm:t>
        <a:bodyPr/>
        <a:lstStyle/>
        <a:p>
          <a:endParaRPr lang="ru-RU"/>
        </a:p>
      </dgm:t>
    </dgm:pt>
    <dgm:pt modelId="{AAB5EE7D-284A-434E-9DD5-6EC43C00B420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/>
        <a:lstStyle/>
        <a:p>
          <a:pPr marL="0" indent="0">
            <a:tabLst/>
          </a:pPr>
          <a:endParaRPr lang="ru-RU" sz="1200" b="1" i="0" dirty="0">
            <a:solidFill>
              <a:schemeClr val="accent2">
                <a:lumMod val="75000"/>
              </a:schemeClr>
            </a:solidFill>
          </a:endParaRPr>
        </a:p>
      </dgm:t>
    </dgm:pt>
    <dgm:pt modelId="{6F5EAE41-AAF0-4474-B0B2-D3A5EE4D69F0}" type="parTrans" cxnId="{A8526E86-8277-42A9-944C-C565FC20BBE5}">
      <dgm:prSet/>
      <dgm:spPr/>
      <dgm:t>
        <a:bodyPr/>
        <a:lstStyle/>
        <a:p>
          <a:endParaRPr lang="ru-RU"/>
        </a:p>
      </dgm:t>
    </dgm:pt>
    <dgm:pt modelId="{8FCF127F-6D5A-41CF-B83B-46684A46C0A5}" type="sibTrans" cxnId="{A8526E86-8277-42A9-944C-C565FC20BBE5}">
      <dgm:prSet/>
      <dgm:spPr/>
      <dgm:t>
        <a:bodyPr/>
        <a:lstStyle/>
        <a:p>
          <a:endParaRPr lang="ru-RU"/>
        </a:p>
      </dgm:t>
    </dgm:pt>
    <dgm:pt modelId="{8D4DE5E9-5D2A-44FB-ADC7-C522EAC08744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/>
        <a:lstStyle/>
        <a:p>
          <a:pPr marL="85725" indent="-85725"/>
          <a:endParaRPr lang="ru-RU" sz="1100" b="1" dirty="0">
            <a:solidFill>
              <a:srgbClr val="FF0000"/>
            </a:solidFill>
          </a:endParaRPr>
        </a:p>
      </dgm:t>
    </dgm:pt>
    <dgm:pt modelId="{EFA2E14D-87B6-4439-B963-F37417243FFF}" type="parTrans" cxnId="{BB9B63B1-3FFA-4A2A-87D3-5969CC2AEA04}">
      <dgm:prSet/>
      <dgm:spPr/>
      <dgm:t>
        <a:bodyPr/>
        <a:lstStyle/>
        <a:p>
          <a:endParaRPr lang="ru-RU"/>
        </a:p>
      </dgm:t>
    </dgm:pt>
    <dgm:pt modelId="{FF75AD3E-50CC-4B82-A3D9-7AC97C345767}" type="sibTrans" cxnId="{BB9B63B1-3FFA-4A2A-87D3-5969CC2AEA04}">
      <dgm:prSet/>
      <dgm:spPr/>
      <dgm:t>
        <a:bodyPr/>
        <a:lstStyle/>
        <a:p>
          <a:endParaRPr lang="ru-RU"/>
        </a:p>
      </dgm:t>
    </dgm:pt>
    <dgm:pt modelId="{44307C89-DF60-4DB0-A5F7-3C33540F2381}">
      <dgm:prSet custT="1"/>
      <dgm:spPr/>
      <dgm:t>
        <a:bodyPr/>
        <a:lstStyle/>
        <a:p>
          <a:pPr marL="57150" indent="0"/>
          <a:endParaRPr lang="ru-RU" sz="1100" b="1" dirty="0">
            <a:solidFill>
              <a:srgbClr val="1969B9"/>
            </a:solidFill>
          </a:endParaRPr>
        </a:p>
      </dgm:t>
    </dgm:pt>
    <dgm:pt modelId="{F9109023-14DF-4B69-983B-9123DD82389D}" type="parTrans" cxnId="{50181216-4334-4D1E-B101-5D818389ABD6}">
      <dgm:prSet/>
      <dgm:spPr/>
      <dgm:t>
        <a:bodyPr/>
        <a:lstStyle/>
        <a:p>
          <a:endParaRPr lang="ru-RU"/>
        </a:p>
      </dgm:t>
    </dgm:pt>
    <dgm:pt modelId="{81198146-AFC9-44FE-8321-F37752B9BD69}" type="sibTrans" cxnId="{50181216-4334-4D1E-B101-5D818389ABD6}">
      <dgm:prSet/>
      <dgm:spPr/>
      <dgm:t>
        <a:bodyPr/>
        <a:lstStyle/>
        <a:p>
          <a:endParaRPr lang="ru-RU"/>
        </a:p>
      </dgm:t>
    </dgm:pt>
    <dgm:pt modelId="{E5757CBE-16B1-4364-9E9B-236CD43DD9A1}">
      <dgm:prSet custT="1"/>
      <dgm:spPr/>
      <dgm:t>
        <a:bodyPr/>
        <a:lstStyle/>
        <a:p>
          <a:pPr marL="57150" indent="0"/>
          <a:endParaRPr lang="ru-RU" sz="1100" b="1" dirty="0">
            <a:solidFill>
              <a:srgbClr val="1969B9"/>
            </a:solidFill>
          </a:endParaRPr>
        </a:p>
      </dgm:t>
    </dgm:pt>
    <dgm:pt modelId="{E479E35C-E6E4-47E4-8CAC-DD903BAE9CD3}" type="parTrans" cxnId="{15F54444-FC1B-490A-81A0-864FC60A196D}">
      <dgm:prSet/>
      <dgm:spPr/>
      <dgm:t>
        <a:bodyPr/>
        <a:lstStyle/>
        <a:p>
          <a:endParaRPr lang="ru-RU"/>
        </a:p>
      </dgm:t>
    </dgm:pt>
    <dgm:pt modelId="{F1A4266B-4041-4BAB-963D-C251C61757C3}" type="sibTrans" cxnId="{15F54444-FC1B-490A-81A0-864FC60A196D}">
      <dgm:prSet/>
      <dgm:spPr/>
      <dgm:t>
        <a:bodyPr/>
        <a:lstStyle/>
        <a:p>
          <a:endParaRPr lang="ru-RU"/>
        </a:p>
      </dgm:t>
    </dgm:pt>
    <dgm:pt modelId="{0C1AC353-6BDE-48A7-A727-EA5CADE9A9FD}">
      <dgm:prSet custT="1"/>
      <dgm:spPr/>
      <dgm:t>
        <a:bodyPr/>
        <a:lstStyle/>
        <a:p>
          <a:pPr marL="57150" indent="0"/>
          <a:endParaRPr lang="ru-RU" sz="1100" b="1" dirty="0">
            <a:solidFill>
              <a:srgbClr val="1969B9"/>
            </a:solidFill>
          </a:endParaRPr>
        </a:p>
      </dgm:t>
    </dgm:pt>
    <dgm:pt modelId="{C3BD07B9-65BC-4F3D-9216-311AF1A2D49F}" type="parTrans" cxnId="{931FA421-4D75-4107-99C7-CDFDF5AE384B}">
      <dgm:prSet/>
      <dgm:spPr/>
      <dgm:t>
        <a:bodyPr/>
        <a:lstStyle/>
        <a:p>
          <a:endParaRPr lang="ru-RU"/>
        </a:p>
      </dgm:t>
    </dgm:pt>
    <dgm:pt modelId="{21863636-5A26-4C65-A15F-125325233592}" type="sibTrans" cxnId="{931FA421-4D75-4107-99C7-CDFDF5AE384B}">
      <dgm:prSet/>
      <dgm:spPr/>
      <dgm:t>
        <a:bodyPr/>
        <a:lstStyle/>
        <a:p>
          <a:endParaRPr lang="ru-RU"/>
        </a:p>
      </dgm:t>
    </dgm:pt>
    <dgm:pt modelId="{550B9C45-BAC9-4E04-987A-F73C82F1CD10}">
      <dgm:prSet custT="1"/>
      <dgm:spPr/>
      <dgm:t>
        <a:bodyPr/>
        <a:lstStyle/>
        <a:p>
          <a:pPr marL="57150" indent="0"/>
          <a:endParaRPr lang="ru-RU" sz="1100" b="1" dirty="0">
            <a:solidFill>
              <a:srgbClr val="1969B9"/>
            </a:solidFill>
          </a:endParaRPr>
        </a:p>
      </dgm:t>
    </dgm:pt>
    <dgm:pt modelId="{61056EA8-3D6E-44B9-BB1E-B6C39116DBCE}" type="parTrans" cxnId="{A1D75571-D324-4EE2-98F2-0F09315C40AB}">
      <dgm:prSet/>
      <dgm:spPr/>
      <dgm:t>
        <a:bodyPr/>
        <a:lstStyle/>
        <a:p>
          <a:endParaRPr lang="ru-RU"/>
        </a:p>
      </dgm:t>
    </dgm:pt>
    <dgm:pt modelId="{3649A87E-694F-41D0-AC28-A258D5B09969}" type="sibTrans" cxnId="{A1D75571-D324-4EE2-98F2-0F09315C40AB}">
      <dgm:prSet/>
      <dgm:spPr/>
      <dgm:t>
        <a:bodyPr/>
        <a:lstStyle/>
        <a:p>
          <a:endParaRPr lang="ru-RU"/>
        </a:p>
      </dgm:t>
    </dgm:pt>
    <dgm:pt modelId="{B2011909-E7A3-4EF6-973E-22EBEF90A32F}">
      <dgm:prSet custT="1"/>
      <dgm:spPr/>
      <dgm:t>
        <a:bodyPr/>
        <a:lstStyle/>
        <a:p>
          <a:pPr marL="57150" indent="0"/>
          <a:r>
            <a:rPr lang="ru-RU" sz="1100" b="1" dirty="0" smtClean="0">
              <a:solidFill>
                <a:srgbClr val="000000"/>
              </a:solidFill>
            </a:rPr>
            <a:t>Отказ от регулирования нормативов с учетом индивидуальных особенностей и технологических возможностей  существующей инфраструктуры ведет к банкротству  водоканалов</a:t>
          </a:r>
          <a:endParaRPr lang="ru-RU" sz="1100" b="1" dirty="0">
            <a:solidFill>
              <a:srgbClr val="000000"/>
            </a:solidFill>
          </a:endParaRPr>
        </a:p>
      </dgm:t>
    </dgm:pt>
    <dgm:pt modelId="{97D9A88A-2E40-425A-893F-D7522AEE6389}" type="parTrans" cxnId="{188EA73D-1CA6-4891-B436-FF039EC2ED4D}">
      <dgm:prSet/>
      <dgm:spPr/>
      <dgm:t>
        <a:bodyPr/>
        <a:lstStyle/>
        <a:p>
          <a:endParaRPr lang="ru-RU"/>
        </a:p>
      </dgm:t>
    </dgm:pt>
    <dgm:pt modelId="{55A9F939-6BE6-476B-8566-5186AB57DDF1}" type="sibTrans" cxnId="{188EA73D-1CA6-4891-B436-FF039EC2ED4D}">
      <dgm:prSet/>
      <dgm:spPr/>
      <dgm:t>
        <a:bodyPr/>
        <a:lstStyle/>
        <a:p>
          <a:endParaRPr lang="ru-RU"/>
        </a:p>
      </dgm:t>
    </dgm:pt>
    <dgm:pt modelId="{F4A8695D-94CF-406E-BA21-CF09761B8BCA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 anchor="ctr" anchorCtr="0"/>
        <a:lstStyle/>
        <a:p>
          <a:pPr marL="0" indent="0" algn="l">
            <a:tabLst/>
          </a:pPr>
          <a:endParaRPr lang="ru-RU" sz="1100" b="1" i="0" dirty="0">
            <a:solidFill>
              <a:srgbClr val="1969B9"/>
            </a:solidFill>
            <a:effectLst/>
          </a:endParaRPr>
        </a:p>
      </dgm:t>
    </dgm:pt>
    <dgm:pt modelId="{2BB5AD4C-B7C2-4E2F-B5CA-372BC94202B0}" type="parTrans" cxnId="{9246AAE3-C03B-45C8-B5FF-3F76B6B99104}">
      <dgm:prSet/>
      <dgm:spPr/>
      <dgm:t>
        <a:bodyPr/>
        <a:lstStyle/>
        <a:p>
          <a:endParaRPr lang="ru-RU"/>
        </a:p>
      </dgm:t>
    </dgm:pt>
    <dgm:pt modelId="{D1BD28A9-A55F-4200-B12C-F0B504535E1A}" type="sibTrans" cxnId="{9246AAE3-C03B-45C8-B5FF-3F76B6B99104}">
      <dgm:prSet/>
      <dgm:spPr/>
      <dgm:t>
        <a:bodyPr/>
        <a:lstStyle/>
        <a:p>
          <a:endParaRPr lang="ru-RU"/>
        </a:p>
      </dgm:t>
    </dgm:pt>
    <dgm:pt modelId="{FFF14DC6-3006-4AC9-BC81-AE59CF0224BA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 anchor="ctr" anchorCtr="0"/>
        <a:lstStyle/>
        <a:p>
          <a:pPr marL="0" indent="0" algn="l">
            <a:tabLst/>
          </a:pPr>
          <a:endParaRPr lang="ru-RU" sz="1100" b="1" i="0" dirty="0">
            <a:solidFill>
              <a:srgbClr val="1969B9"/>
            </a:solidFill>
            <a:effectLst/>
          </a:endParaRPr>
        </a:p>
      </dgm:t>
    </dgm:pt>
    <dgm:pt modelId="{B2007FE0-2494-457B-A905-693CBFA829F2}" type="parTrans" cxnId="{7224DE1F-5BC2-436D-9FFE-3BE4DEC2CAB3}">
      <dgm:prSet/>
      <dgm:spPr/>
      <dgm:t>
        <a:bodyPr/>
        <a:lstStyle/>
        <a:p>
          <a:endParaRPr lang="ru-RU"/>
        </a:p>
      </dgm:t>
    </dgm:pt>
    <dgm:pt modelId="{F76475DF-6D13-4EE5-A29E-46F300E68C45}" type="sibTrans" cxnId="{7224DE1F-5BC2-436D-9FFE-3BE4DEC2CAB3}">
      <dgm:prSet/>
      <dgm:spPr/>
      <dgm:t>
        <a:bodyPr/>
        <a:lstStyle/>
        <a:p>
          <a:endParaRPr lang="ru-RU"/>
        </a:p>
      </dgm:t>
    </dgm:pt>
    <dgm:pt modelId="{DC1B420F-6D16-443B-80FF-9DBBBEF2E0B1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 anchor="ctr" anchorCtr="0"/>
        <a:lstStyle/>
        <a:p>
          <a:pPr marL="0" indent="0" algn="l">
            <a:tabLst/>
          </a:pPr>
          <a:endParaRPr lang="ru-RU" sz="1100" b="1" i="0" dirty="0">
            <a:solidFill>
              <a:srgbClr val="1969B9"/>
            </a:solidFill>
            <a:effectLst/>
          </a:endParaRPr>
        </a:p>
      </dgm:t>
    </dgm:pt>
    <dgm:pt modelId="{F5AC03A2-3E32-4788-B28A-4406D2104453}" type="parTrans" cxnId="{FF739929-89D0-44F4-BB78-973AA5DD4EB9}">
      <dgm:prSet/>
      <dgm:spPr/>
      <dgm:t>
        <a:bodyPr/>
        <a:lstStyle/>
        <a:p>
          <a:endParaRPr lang="ru-RU"/>
        </a:p>
      </dgm:t>
    </dgm:pt>
    <dgm:pt modelId="{CE3F5BED-FF05-447F-AD8D-80BE489AF199}" type="sibTrans" cxnId="{FF739929-89D0-44F4-BB78-973AA5DD4EB9}">
      <dgm:prSet/>
      <dgm:spPr/>
      <dgm:t>
        <a:bodyPr/>
        <a:lstStyle/>
        <a:p>
          <a:endParaRPr lang="ru-RU"/>
        </a:p>
      </dgm:t>
    </dgm:pt>
    <dgm:pt modelId="{8B7A4F47-47DA-430F-B462-842231F28A2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 anchor="ctr" anchorCtr="0"/>
        <a:lstStyle/>
        <a:p>
          <a:pPr marL="0" indent="0" algn="l">
            <a:tabLst/>
          </a:pPr>
          <a:endParaRPr lang="ru-RU" sz="1100" b="1" i="0" dirty="0">
            <a:solidFill>
              <a:srgbClr val="1969B9"/>
            </a:solidFill>
            <a:effectLst/>
          </a:endParaRPr>
        </a:p>
      </dgm:t>
    </dgm:pt>
    <dgm:pt modelId="{AFA6FB13-EB06-484E-9FBD-D75842427AB7}" type="parTrans" cxnId="{2D95366C-B54C-4494-B73B-6C196F878AFD}">
      <dgm:prSet/>
      <dgm:spPr/>
      <dgm:t>
        <a:bodyPr/>
        <a:lstStyle/>
        <a:p>
          <a:endParaRPr lang="ru-RU"/>
        </a:p>
      </dgm:t>
    </dgm:pt>
    <dgm:pt modelId="{66BF3C12-C901-456D-8765-F37CB56C735E}" type="sibTrans" cxnId="{2D95366C-B54C-4494-B73B-6C196F878AFD}">
      <dgm:prSet/>
      <dgm:spPr/>
      <dgm:t>
        <a:bodyPr/>
        <a:lstStyle/>
        <a:p>
          <a:endParaRPr lang="ru-RU"/>
        </a:p>
      </dgm:t>
    </dgm:pt>
    <dgm:pt modelId="{95C729A0-691B-4D06-8EEF-6D9B45BF397C}" type="pres">
      <dgm:prSet presAssocID="{3DEBCEFB-4A9E-4302-B448-ADCF9BE1581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BA2319-EC3A-470E-A798-B7360987C0AA}" type="pres">
      <dgm:prSet presAssocID="{3DEBCEFB-4A9E-4302-B448-ADCF9BE15813}" presName="children" presStyleCnt="0"/>
      <dgm:spPr/>
      <dgm:t>
        <a:bodyPr/>
        <a:lstStyle/>
        <a:p>
          <a:endParaRPr lang="ru-RU"/>
        </a:p>
      </dgm:t>
    </dgm:pt>
    <dgm:pt modelId="{C8DD34A5-CA18-41AC-8828-7BD9DEC37540}" type="pres">
      <dgm:prSet presAssocID="{3DEBCEFB-4A9E-4302-B448-ADCF9BE15813}" presName="child1group" presStyleCnt="0"/>
      <dgm:spPr/>
      <dgm:t>
        <a:bodyPr/>
        <a:lstStyle/>
        <a:p>
          <a:endParaRPr lang="ru-RU"/>
        </a:p>
      </dgm:t>
    </dgm:pt>
    <dgm:pt modelId="{5D6E8B17-F1FC-4D32-8308-D5C5194B7C18}" type="pres">
      <dgm:prSet presAssocID="{3DEBCEFB-4A9E-4302-B448-ADCF9BE15813}" presName="child1" presStyleLbl="bgAcc1" presStyleIdx="0" presStyleCnt="4" custScaleX="150762" custScaleY="150494" custLinFactNeighborX="3832" custLinFactNeighborY="24775"/>
      <dgm:spPr/>
      <dgm:t>
        <a:bodyPr/>
        <a:lstStyle/>
        <a:p>
          <a:endParaRPr lang="ru-RU"/>
        </a:p>
      </dgm:t>
    </dgm:pt>
    <dgm:pt modelId="{76E4C95E-66B1-43BA-A3D3-86F1D604009E}" type="pres">
      <dgm:prSet presAssocID="{3DEBCEFB-4A9E-4302-B448-ADCF9BE1581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700AB-3F22-44A9-B236-4259A66EE11D}" type="pres">
      <dgm:prSet presAssocID="{3DEBCEFB-4A9E-4302-B448-ADCF9BE15813}" presName="child2group" presStyleCnt="0"/>
      <dgm:spPr/>
      <dgm:t>
        <a:bodyPr/>
        <a:lstStyle/>
        <a:p>
          <a:endParaRPr lang="ru-RU"/>
        </a:p>
      </dgm:t>
    </dgm:pt>
    <dgm:pt modelId="{DEE853EC-DFEE-4971-A295-F6190D6C7347}" type="pres">
      <dgm:prSet presAssocID="{3DEBCEFB-4A9E-4302-B448-ADCF9BE15813}" presName="child2" presStyleLbl="bgAcc1" presStyleIdx="1" presStyleCnt="4" custScaleX="153097" custScaleY="148616" custLinFactNeighborX="-2345" custLinFactNeighborY="23024"/>
      <dgm:spPr/>
      <dgm:t>
        <a:bodyPr/>
        <a:lstStyle/>
        <a:p>
          <a:endParaRPr lang="ru-RU"/>
        </a:p>
      </dgm:t>
    </dgm:pt>
    <dgm:pt modelId="{298B64B7-1D90-4307-8C9C-6210321B422C}" type="pres">
      <dgm:prSet presAssocID="{3DEBCEFB-4A9E-4302-B448-ADCF9BE1581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3DF89-0164-4BAE-B47B-735BA933E0B0}" type="pres">
      <dgm:prSet presAssocID="{3DEBCEFB-4A9E-4302-B448-ADCF9BE15813}" presName="child3group" presStyleCnt="0"/>
      <dgm:spPr/>
      <dgm:t>
        <a:bodyPr/>
        <a:lstStyle/>
        <a:p>
          <a:endParaRPr lang="ru-RU"/>
        </a:p>
      </dgm:t>
    </dgm:pt>
    <dgm:pt modelId="{DA2E6AE9-F882-4909-BDB2-5CC353397063}" type="pres">
      <dgm:prSet presAssocID="{3DEBCEFB-4A9E-4302-B448-ADCF9BE15813}" presName="child3" presStyleLbl="bgAcc1" presStyleIdx="2" presStyleCnt="4" custScaleX="152865" custScaleY="158780" custLinFactNeighborX="-2921" custLinFactNeighborY="-28099"/>
      <dgm:spPr/>
      <dgm:t>
        <a:bodyPr/>
        <a:lstStyle/>
        <a:p>
          <a:endParaRPr lang="ru-RU"/>
        </a:p>
      </dgm:t>
    </dgm:pt>
    <dgm:pt modelId="{9A36317D-0357-4B1E-ABD0-0A1AC82F73FB}" type="pres">
      <dgm:prSet presAssocID="{3DEBCEFB-4A9E-4302-B448-ADCF9BE1581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BC1CA-2F0A-4A2A-B7F4-6F09E38AB7B1}" type="pres">
      <dgm:prSet presAssocID="{3DEBCEFB-4A9E-4302-B448-ADCF9BE15813}" presName="child4group" presStyleCnt="0"/>
      <dgm:spPr/>
      <dgm:t>
        <a:bodyPr/>
        <a:lstStyle/>
        <a:p>
          <a:endParaRPr lang="ru-RU"/>
        </a:p>
      </dgm:t>
    </dgm:pt>
    <dgm:pt modelId="{1309347E-4338-49B7-946C-62C849331933}" type="pres">
      <dgm:prSet presAssocID="{3DEBCEFB-4A9E-4302-B448-ADCF9BE15813}" presName="child4" presStyleLbl="bgAcc1" presStyleIdx="3" presStyleCnt="4" custScaleX="150912" custScaleY="151516" custLinFactNeighborX="2897" custLinFactNeighborY="-26614"/>
      <dgm:spPr/>
      <dgm:t>
        <a:bodyPr/>
        <a:lstStyle/>
        <a:p>
          <a:endParaRPr lang="ru-RU"/>
        </a:p>
      </dgm:t>
    </dgm:pt>
    <dgm:pt modelId="{CA7A50EA-7170-4367-ABF9-8B9B1F8E5190}" type="pres">
      <dgm:prSet presAssocID="{3DEBCEFB-4A9E-4302-B448-ADCF9BE1581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6751B-558A-4988-9610-28774A0D1F16}" type="pres">
      <dgm:prSet presAssocID="{3DEBCEFB-4A9E-4302-B448-ADCF9BE15813}" presName="childPlaceholder" presStyleCnt="0"/>
      <dgm:spPr/>
      <dgm:t>
        <a:bodyPr/>
        <a:lstStyle/>
        <a:p>
          <a:endParaRPr lang="ru-RU"/>
        </a:p>
      </dgm:t>
    </dgm:pt>
    <dgm:pt modelId="{A20FC910-F164-4544-8F2D-06CB6FBD0E80}" type="pres">
      <dgm:prSet presAssocID="{3DEBCEFB-4A9E-4302-B448-ADCF9BE15813}" presName="circle" presStyleCnt="0"/>
      <dgm:spPr/>
      <dgm:t>
        <a:bodyPr/>
        <a:lstStyle/>
        <a:p>
          <a:endParaRPr lang="ru-RU"/>
        </a:p>
      </dgm:t>
    </dgm:pt>
    <dgm:pt modelId="{6D395C2C-ADE5-4CA3-AB71-EACBDF6F40DF}" type="pres">
      <dgm:prSet presAssocID="{3DEBCEFB-4A9E-4302-B448-ADCF9BE15813}" presName="quadrant1" presStyleLbl="node1" presStyleIdx="0" presStyleCnt="4" custScaleX="90021" custScaleY="85438" custLinFactNeighborX="3229" custLinFactNeighborY="56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ED1A3-3AB5-4233-B5CE-D9A284DA2B5F}" type="pres">
      <dgm:prSet presAssocID="{3DEBCEFB-4A9E-4302-B448-ADCF9BE15813}" presName="quadrant2" presStyleLbl="node1" presStyleIdx="1" presStyleCnt="4" custScaleX="89844" custScaleY="85440" custLinFactNeighborX="-5248" custLinFactNeighborY="52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F7A94-D90C-4896-8D0B-614A220C1F8A}" type="pres">
      <dgm:prSet presAssocID="{3DEBCEFB-4A9E-4302-B448-ADCF9BE15813}" presName="quadrant3" presStyleLbl="node1" presStyleIdx="2" presStyleCnt="4" custScaleX="89843" custScaleY="91196" custLinFactNeighborX="-5247" custLinFactNeighborY="-44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F3EF0-AB0E-4B42-B6C3-92D8D769668A}" type="pres">
      <dgm:prSet presAssocID="{3DEBCEFB-4A9E-4302-B448-ADCF9BE15813}" presName="quadrant4" presStyleLbl="node1" presStyleIdx="3" presStyleCnt="4" custScaleX="90828" custScaleY="91199" custLinFactNeighborX="3230" custLinFactNeighborY="-48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2D68B-5150-4CC7-9485-F47B26071312}" type="pres">
      <dgm:prSet presAssocID="{3DEBCEFB-4A9E-4302-B448-ADCF9BE15813}" presName="quadrantPlaceholder" presStyleCnt="0"/>
      <dgm:spPr/>
      <dgm:t>
        <a:bodyPr/>
        <a:lstStyle/>
        <a:p>
          <a:endParaRPr lang="ru-RU"/>
        </a:p>
      </dgm:t>
    </dgm:pt>
    <dgm:pt modelId="{7D38D204-6AC5-4324-9ED4-751AD5067360}" type="pres">
      <dgm:prSet presAssocID="{3DEBCEFB-4A9E-4302-B448-ADCF9BE15813}" presName="center1" presStyleLbl="fgShp" presStyleIdx="0" presStyleCnt="2" custLinFactNeighborX="155" custLinFactNeighborY="5539"/>
      <dgm:spPr/>
      <dgm:t>
        <a:bodyPr/>
        <a:lstStyle/>
        <a:p>
          <a:endParaRPr lang="ru-RU"/>
        </a:p>
      </dgm:t>
    </dgm:pt>
    <dgm:pt modelId="{77407410-C4A3-46B8-9D4F-04F6D958AF3F}" type="pres">
      <dgm:prSet presAssocID="{3DEBCEFB-4A9E-4302-B448-ADCF9BE15813}" presName="center2" presStyleLbl="fgShp" presStyleIdx="1" presStyleCnt="2" custLinFactNeighborY="-10755"/>
      <dgm:spPr/>
      <dgm:t>
        <a:bodyPr/>
        <a:lstStyle/>
        <a:p>
          <a:endParaRPr lang="ru-RU"/>
        </a:p>
      </dgm:t>
    </dgm:pt>
  </dgm:ptLst>
  <dgm:cxnLst>
    <dgm:cxn modelId="{88BCCE75-0067-44C2-B0CF-BF46C254DE4B}" type="presOf" srcId="{DC1B420F-6D16-443B-80FF-9DBBBEF2E0B1}" destId="{CA7A50EA-7170-4367-ABF9-8B9B1F8E5190}" srcOrd="1" destOrd="2" presId="urn:microsoft.com/office/officeart/2005/8/layout/cycle4"/>
    <dgm:cxn modelId="{CF96BCA1-CF94-4DB4-A7F0-92BCFC859BAC}" srcId="{E7FBC15B-93A9-47A8-AF58-D0E9F0517D21}" destId="{48E7DD4A-EC47-4288-88C1-DB9DBD371337}" srcOrd="0" destOrd="0" parTransId="{2831E150-788B-49B4-8365-0F302D9CCF42}" sibTransId="{907CE944-9ABE-4FB1-960C-A09539A07981}"/>
    <dgm:cxn modelId="{3A0E0820-B13F-45CB-9242-374528E5A043}" srcId="{3DEBCEFB-4A9E-4302-B448-ADCF9BE15813}" destId="{4021F52C-D12F-4D8D-BEF6-38C91087B650}" srcOrd="3" destOrd="0" parTransId="{EA42C6A6-AF53-42CC-A413-000F64C19552}" sibTransId="{0F9C1D06-2E7D-485D-B824-2FE92B84EA27}"/>
    <dgm:cxn modelId="{F8268F9A-A4EB-4BF6-82C1-689AE2701737}" type="presOf" srcId="{51D921F3-7CCE-4379-9AEE-11649DDE301E}" destId="{76E4C95E-66B1-43BA-A3D3-86F1D604009E}" srcOrd="1" destOrd="1" presId="urn:microsoft.com/office/officeart/2005/8/layout/cycle4"/>
    <dgm:cxn modelId="{B2989E50-96BD-4655-AFCE-D14793C4A9BE}" type="presOf" srcId="{ACF1F475-45D4-407D-8B83-4293F405F0EA}" destId="{DE3ED1A3-3AB5-4233-B5CE-D9A284DA2B5F}" srcOrd="0" destOrd="0" presId="urn:microsoft.com/office/officeart/2005/8/layout/cycle4"/>
    <dgm:cxn modelId="{15F54444-FC1B-490A-81A0-864FC60A196D}" srcId="{C272268B-66D1-4EF8-88D0-99502AD9F89B}" destId="{E5757CBE-16B1-4364-9E9B-236CD43DD9A1}" srcOrd="2" destOrd="0" parTransId="{E479E35C-E6E4-47E4-8CAC-DD903BAE9CD3}" sibTransId="{F1A4266B-4041-4BAB-963D-C251C61757C3}"/>
    <dgm:cxn modelId="{713B82FE-B5A8-458A-9774-B394679679FD}" type="presOf" srcId="{FFF14DC6-3006-4AC9-BC81-AE59CF0224BA}" destId="{CA7A50EA-7170-4367-ABF9-8B9B1F8E5190}" srcOrd="1" destOrd="1" presId="urn:microsoft.com/office/officeart/2005/8/layout/cycle4"/>
    <dgm:cxn modelId="{A4901EE5-98FA-4814-9A01-2D87C37A9863}" srcId="{E7FBC15B-93A9-47A8-AF58-D0E9F0517D21}" destId="{51D921F3-7CCE-4379-9AEE-11649DDE301E}" srcOrd="1" destOrd="0" parTransId="{FFD4ED3A-2F13-43EA-B967-07F17D034F62}" sibTransId="{D8254865-F90A-449E-9932-9324971EE2B5}"/>
    <dgm:cxn modelId="{A8526E86-8277-42A9-944C-C565FC20BBE5}" srcId="{C272268B-66D1-4EF8-88D0-99502AD9F89B}" destId="{AAB5EE7D-284A-434E-9DD5-6EC43C00B420}" srcOrd="0" destOrd="0" parTransId="{6F5EAE41-AAF0-4474-B0B2-D3A5EE4D69F0}" sibTransId="{8FCF127F-6D5A-41CF-B83B-46684A46C0A5}"/>
    <dgm:cxn modelId="{7224DE1F-5BC2-436D-9FFE-3BE4DEC2CAB3}" srcId="{4021F52C-D12F-4D8D-BEF6-38C91087B650}" destId="{FFF14DC6-3006-4AC9-BC81-AE59CF0224BA}" srcOrd="1" destOrd="0" parTransId="{B2007FE0-2494-457B-A905-693CBFA829F2}" sibTransId="{F76475DF-6D13-4EE5-A29E-46F300E68C45}"/>
    <dgm:cxn modelId="{50181216-4334-4D1E-B101-5D818389ABD6}" srcId="{C272268B-66D1-4EF8-88D0-99502AD9F89B}" destId="{44307C89-DF60-4DB0-A5F7-3C33540F2381}" srcOrd="1" destOrd="0" parTransId="{F9109023-14DF-4B69-983B-9123DD82389D}" sibTransId="{81198146-AFC9-44FE-8321-F37752B9BD69}"/>
    <dgm:cxn modelId="{93FCD798-FEEA-425B-8A17-06B504C366F0}" type="presOf" srcId="{AAB5EE7D-284A-434E-9DD5-6EC43C00B420}" destId="{9A36317D-0357-4B1E-ABD0-0A1AC82F73FB}" srcOrd="1" destOrd="0" presId="urn:microsoft.com/office/officeart/2005/8/layout/cycle4"/>
    <dgm:cxn modelId="{C8E36FCE-7DC9-400D-8009-F5321B47C947}" type="presOf" srcId="{0C1AC353-6BDE-48A7-A727-EA5CADE9A9FD}" destId="{DA2E6AE9-F882-4909-BDB2-5CC353397063}" srcOrd="0" destOrd="3" presId="urn:microsoft.com/office/officeart/2005/8/layout/cycle4"/>
    <dgm:cxn modelId="{6E301AA6-5405-4443-BEBE-31CA33DB47AA}" type="presOf" srcId="{F4A8695D-94CF-406E-BA21-CF09761B8BCA}" destId="{1309347E-4338-49B7-946C-62C849331933}" srcOrd="0" destOrd="0" presId="urn:microsoft.com/office/officeart/2005/8/layout/cycle4"/>
    <dgm:cxn modelId="{BB9B63B1-3FFA-4A2A-87D3-5969CC2AEA04}" srcId="{ACF1F475-45D4-407D-8B83-4293F405F0EA}" destId="{8D4DE5E9-5D2A-44FB-ADC7-C522EAC08744}" srcOrd="0" destOrd="0" parTransId="{EFA2E14D-87B6-4439-B963-F37417243FFF}" sibTransId="{FF75AD3E-50CC-4B82-A3D9-7AC97C345767}"/>
    <dgm:cxn modelId="{E1C73777-C684-4D45-9C42-66ED33BCCD38}" type="presOf" srcId="{0C1AC353-6BDE-48A7-A727-EA5CADE9A9FD}" destId="{9A36317D-0357-4B1E-ABD0-0A1AC82F73FB}" srcOrd="1" destOrd="3" presId="urn:microsoft.com/office/officeart/2005/8/layout/cycle4"/>
    <dgm:cxn modelId="{2FFDCB80-3DC4-49E2-BBA8-5F700009E308}" srcId="{4021F52C-D12F-4D8D-BEF6-38C91087B650}" destId="{999F4858-3A44-46B0-87E5-AC9087BFB3AC}" srcOrd="4" destOrd="0" parTransId="{6C57BEEC-C4F3-4FB4-990C-C6E77886C7F5}" sibTransId="{2FBA75F2-24C7-4B6B-A40B-31EE8FABD614}"/>
    <dgm:cxn modelId="{63EFB2E0-23D7-4253-94EB-94C93BA9788B}" type="presOf" srcId="{8D4DE5E9-5D2A-44FB-ADC7-C522EAC08744}" destId="{298B64B7-1D90-4307-8C9C-6210321B422C}" srcOrd="1" destOrd="0" presId="urn:microsoft.com/office/officeart/2005/8/layout/cycle4"/>
    <dgm:cxn modelId="{2D95366C-B54C-4494-B73B-6C196F878AFD}" srcId="{4021F52C-D12F-4D8D-BEF6-38C91087B650}" destId="{8B7A4F47-47DA-430F-B462-842231F28A27}" srcOrd="3" destOrd="0" parTransId="{AFA6FB13-EB06-484E-9FBD-D75842427AB7}" sibTransId="{66BF3C12-C901-456D-8765-F37CB56C735E}"/>
    <dgm:cxn modelId="{E00719EB-6F01-42B8-B8A1-47C0FBB4432F}" srcId="{3DEBCEFB-4A9E-4302-B448-ADCF9BE15813}" destId="{ACF1F475-45D4-407D-8B83-4293F405F0EA}" srcOrd="1" destOrd="0" parTransId="{F98A6930-AB4F-40EE-BEA0-A34F4FBFA300}" sibTransId="{4D1E8099-A03D-432F-A5DD-3310A8A2CDDC}"/>
    <dgm:cxn modelId="{5AA92647-4C61-410C-99E2-683C1BDCBF4C}" type="presOf" srcId="{B2011909-E7A3-4EF6-973E-22EBEF90A32F}" destId="{DA2E6AE9-F882-4909-BDB2-5CC353397063}" srcOrd="0" destOrd="5" presId="urn:microsoft.com/office/officeart/2005/8/layout/cycle4"/>
    <dgm:cxn modelId="{77293B49-B51D-47B4-AF1A-3CCD24615AAA}" type="presOf" srcId="{8B7A4F47-47DA-430F-B462-842231F28A27}" destId="{CA7A50EA-7170-4367-ABF9-8B9B1F8E5190}" srcOrd="1" destOrd="3" presId="urn:microsoft.com/office/officeart/2005/8/layout/cycle4"/>
    <dgm:cxn modelId="{7304CBD3-47BD-417A-A5D5-C5E9790BD69E}" srcId="{ACF1F475-45D4-407D-8B83-4293F405F0EA}" destId="{00AC47E1-A1BB-4FE6-8BF3-50EA04251736}" srcOrd="1" destOrd="0" parTransId="{33AA8445-D8D4-48EE-85B6-9414FD5FF092}" sibTransId="{1C0F8EC0-7A95-4B34-A4DE-B5672BAE37CC}"/>
    <dgm:cxn modelId="{0F3B8261-0413-424F-9206-6DA18CC0B02C}" type="presOf" srcId="{E5757CBE-16B1-4364-9E9B-236CD43DD9A1}" destId="{9A36317D-0357-4B1E-ABD0-0A1AC82F73FB}" srcOrd="1" destOrd="2" presId="urn:microsoft.com/office/officeart/2005/8/layout/cycle4"/>
    <dgm:cxn modelId="{931FA421-4D75-4107-99C7-CDFDF5AE384B}" srcId="{C272268B-66D1-4EF8-88D0-99502AD9F89B}" destId="{0C1AC353-6BDE-48A7-A727-EA5CADE9A9FD}" srcOrd="3" destOrd="0" parTransId="{C3BD07B9-65BC-4F3D-9216-311AF1A2D49F}" sibTransId="{21863636-5A26-4C65-A15F-125325233592}"/>
    <dgm:cxn modelId="{1639F6D9-18C9-40C1-9660-97F9CD5B06BB}" type="presOf" srcId="{B2011909-E7A3-4EF6-973E-22EBEF90A32F}" destId="{9A36317D-0357-4B1E-ABD0-0A1AC82F73FB}" srcOrd="1" destOrd="5" presId="urn:microsoft.com/office/officeart/2005/8/layout/cycle4"/>
    <dgm:cxn modelId="{2D507F1D-7ABC-4407-82E6-6CDE0830A23E}" type="presOf" srcId="{48E7DD4A-EC47-4288-88C1-DB9DBD371337}" destId="{76E4C95E-66B1-43BA-A3D3-86F1D604009E}" srcOrd="1" destOrd="0" presId="urn:microsoft.com/office/officeart/2005/8/layout/cycle4"/>
    <dgm:cxn modelId="{1B685E72-9752-4292-BBE8-446A0AD2734C}" type="presOf" srcId="{48E7DD4A-EC47-4288-88C1-DB9DBD371337}" destId="{5D6E8B17-F1FC-4D32-8308-D5C5194B7C18}" srcOrd="0" destOrd="0" presId="urn:microsoft.com/office/officeart/2005/8/layout/cycle4"/>
    <dgm:cxn modelId="{DE203C60-8C79-4476-BB16-F9FDB5BAAF5A}" type="presOf" srcId="{44307C89-DF60-4DB0-A5F7-3C33540F2381}" destId="{DA2E6AE9-F882-4909-BDB2-5CC353397063}" srcOrd="0" destOrd="1" presId="urn:microsoft.com/office/officeart/2005/8/layout/cycle4"/>
    <dgm:cxn modelId="{188EA73D-1CA6-4891-B436-FF039EC2ED4D}" srcId="{C272268B-66D1-4EF8-88D0-99502AD9F89B}" destId="{B2011909-E7A3-4EF6-973E-22EBEF90A32F}" srcOrd="5" destOrd="0" parTransId="{97D9A88A-2E40-425A-893F-D7522AEE6389}" sibTransId="{55A9F939-6BE6-476B-8566-5186AB57DDF1}"/>
    <dgm:cxn modelId="{0313A70C-F595-4D2D-8C98-B336DB5CF9AF}" type="presOf" srcId="{AAB5EE7D-284A-434E-9DD5-6EC43C00B420}" destId="{DA2E6AE9-F882-4909-BDB2-5CC353397063}" srcOrd="0" destOrd="0" presId="urn:microsoft.com/office/officeart/2005/8/layout/cycle4"/>
    <dgm:cxn modelId="{E0C093CC-78BA-42E0-BBB8-AE2CDD5C96E6}" type="presOf" srcId="{8D4DE5E9-5D2A-44FB-ADC7-C522EAC08744}" destId="{DEE853EC-DFEE-4971-A295-F6190D6C7347}" srcOrd="0" destOrd="0" presId="urn:microsoft.com/office/officeart/2005/8/layout/cycle4"/>
    <dgm:cxn modelId="{FD4D065B-3A65-4BC5-94C4-C302F4008FDE}" type="presOf" srcId="{999F4858-3A44-46B0-87E5-AC9087BFB3AC}" destId="{CA7A50EA-7170-4367-ABF9-8B9B1F8E5190}" srcOrd="1" destOrd="4" presId="urn:microsoft.com/office/officeart/2005/8/layout/cycle4"/>
    <dgm:cxn modelId="{FF739929-89D0-44F4-BB78-973AA5DD4EB9}" srcId="{4021F52C-D12F-4D8D-BEF6-38C91087B650}" destId="{DC1B420F-6D16-443B-80FF-9DBBBEF2E0B1}" srcOrd="2" destOrd="0" parTransId="{F5AC03A2-3E32-4788-B28A-4406D2104453}" sibTransId="{CE3F5BED-FF05-447F-AD8D-80BE489AF199}"/>
    <dgm:cxn modelId="{6EC4FC95-45DA-4E3E-8083-94885EEC14C6}" type="presOf" srcId="{FFF14DC6-3006-4AC9-BC81-AE59CF0224BA}" destId="{1309347E-4338-49B7-946C-62C849331933}" srcOrd="0" destOrd="1" presId="urn:microsoft.com/office/officeart/2005/8/layout/cycle4"/>
    <dgm:cxn modelId="{68CF951B-A8ED-4FCD-A361-35FBD723F525}" type="presOf" srcId="{4021F52C-D12F-4D8D-BEF6-38C91087B650}" destId="{479F3EF0-AB0E-4B42-B6C3-92D8D769668A}" srcOrd="0" destOrd="0" presId="urn:microsoft.com/office/officeart/2005/8/layout/cycle4"/>
    <dgm:cxn modelId="{F7A4D3B4-C73E-4996-B324-446CBBE1755D}" srcId="{3DEBCEFB-4A9E-4302-B448-ADCF9BE15813}" destId="{E7FBC15B-93A9-47A8-AF58-D0E9F0517D21}" srcOrd="0" destOrd="0" parTransId="{5BE6131F-60DA-424E-B0B6-112C800A0606}" sibTransId="{AC801C1C-0C6C-4D3D-A304-1E7487D4B50B}"/>
    <dgm:cxn modelId="{5FC41E34-3591-4DA9-9ED1-9AB5F4825CC1}" srcId="{3DEBCEFB-4A9E-4302-B448-ADCF9BE15813}" destId="{C272268B-66D1-4EF8-88D0-99502AD9F89B}" srcOrd="2" destOrd="0" parTransId="{9A09C99A-2E0F-4AD8-B313-03A3D4DE13A4}" sibTransId="{40D38CF0-A57F-4D34-B0B7-2AC1FE3C64C1}"/>
    <dgm:cxn modelId="{3DEE2DF6-5314-46EB-A6CA-7B4451D7E06D}" type="presOf" srcId="{F4A8695D-94CF-406E-BA21-CF09761B8BCA}" destId="{CA7A50EA-7170-4367-ABF9-8B9B1F8E5190}" srcOrd="1" destOrd="0" presId="urn:microsoft.com/office/officeart/2005/8/layout/cycle4"/>
    <dgm:cxn modelId="{075CDF98-6AF3-46D4-8DB0-4EB79AD03F76}" type="presOf" srcId="{8B7A4F47-47DA-430F-B462-842231F28A27}" destId="{1309347E-4338-49B7-946C-62C849331933}" srcOrd="0" destOrd="3" presId="urn:microsoft.com/office/officeart/2005/8/layout/cycle4"/>
    <dgm:cxn modelId="{7ACCCA7C-379D-49C8-805A-20B4B004A246}" type="presOf" srcId="{C272268B-66D1-4EF8-88D0-99502AD9F89B}" destId="{24BF7A94-D90C-4896-8D0B-614A220C1F8A}" srcOrd="0" destOrd="0" presId="urn:microsoft.com/office/officeart/2005/8/layout/cycle4"/>
    <dgm:cxn modelId="{9246AAE3-C03B-45C8-B5FF-3F76B6B99104}" srcId="{4021F52C-D12F-4D8D-BEF6-38C91087B650}" destId="{F4A8695D-94CF-406E-BA21-CF09761B8BCA}" srcOrd="0" destOrd="0" parTransId="{2BB5AD4C-B7C2-4E2F-B5CA-372BC94202B0}" sibTransId="{D1BD28A9-A55F-4200-B12C-F0B504535E1A}"/>
    <dgm:cxn modelId="{17FAC641-933D-46F9-834C-8C32400EA228}" type="presOf" srcId="{550B9C45-BAC9-4E04-987A-F73C82F1CD10}" destId="{9A36317D-0357-4B1E-ABD0-0A1AC82F73FB}" srcOrd="1" destOrd="4" presId="urn:microsoft.com/office/officeart/2005/8/layout/cycle4"/>
    <dgm:cxn modelId="{D0AE06F5-4A00-42C9-ACD2-3B947502524A}" type="presOf" srcId="{3DEBCEFB-4A9E-4302-B448-ADCF9BE15813}" destId="{95C729A0-691B-4D06-8EEF-6D9B45BF397C}" srcOrd="0" destOrd="0" presId="urn:microsoft.com/office/officeart/2005/8/layout/cycle4"/>
    <dgm:cxn modelId="{A1D75571-D324-4EE2-98F2-0F09315C40AB}" srcId="{C272268B-66D1-4EF8-88D0-99502AD9F89B}" destId="{550B9C45-BAC9-4E04-987A-F73C82F1CD10}" srcOrd="4" destOrd="0" parTransId="{61056EA8-3D6E-44B9-BB1E-B6C39116DBCE}" sibTransId="{3649A87E-694F-41D0-AC28-A258D5B09969}"/>
    <dgm:cxn modelId="{70176BE2-2303-480B-BCCF-BADC6F5FAC8A}" type="presOf" srcId="{51D921F3-7CCE-4379-9AEE-11649DDE301E}" destId="{5D6E8B17-F1FC-4D32-8308-D5C5194B7C18}" srcOrd="0" destOrd="1" presId="urn:microsoft.com/office/officeart/2005/8/layout/cycle4"/>
    <dgm:cxn modelId="{1BBC4148-5E94-4B59-9841-8881850977B7}" type="presOf" srcId="{00AC47E1-A1BB-4FE6-8BF3-50EA04251736}" destId="{298B64B7-1D90-4307-8C9C-6210321B422C}" srcOrd="1" destOrd="1" presId="urn:microsoft.com/office/officeart/2005/8/layout/cycle4"/>
    <dgm:cxn modelId="{3904F93F-F20A-42CE-89E2-347C5635F8EE}" type="presOf" srcId="{DC1B420F-6D16-443B-80FF-9DBBBEF2E0B1}" destId="{1309347E-4338-49B7-946C-62C849331933}" srcOrd="0" destOrd="2" presId="urn:microsoft.com/office/officeart/2005/8/layout/cycle4"/>
    <dgm:cxn modelId="{A596FF6A-6863-4ABF-A7A9-824604EDE6A0}" type="presOf" srcId="{999F4858-3A44-46B0-87E5-AC9087BFB3AC}" destId="{1309347E-4338-49B7-946C-62C849331933}" srcOrd="0" destOrd="4" presId="urn:microsoft.com/office/officeart/2005/8/layout/cycle4"/>
    <dgm:cxn modelId="{EB28F7BA-AC7E-4C7E-A0D9-E5A4D38C72EB}" type="presOf" srcId="{550B9C45-BAC9-4E04-987A-F73C82F1CD10}" destId="{DA2E6AE9-F882-4909-BDB2-5CC353397063}" srcOrd="0" destOrd="4" presId="urn:microsoft.com/office/officeart/2005/8/layout/cycle4"/>
    <dgm:cxn modelId="{999FA718-4FD4-4253-9808-68DEE74F5018}" type="presOf" srcId="{E7FBC15B-93A9-47A8-AF58-D0E9F0517D21}" destId="{6D395C2C-ADE5-4CA3-AB71-EACBDF6F40DF}" srcOrd="0" destOrd="0" presId="urn:microsoft.com/office/officeart/2005/8/layout/cycle4"/>
    <dgm:cxn modelId="{C3D0BBF1-CE00-4D16-84FA-CF83D7ABD35B}" type="presOf" srcId="{E5757CBE-16B1-4364-9E9B-236CD43DD9A1}" destId="{DA2E6AE9-F882-4909-BDB2-5CC353397063}" srcOrd="0" destOrd="2" presId="urn:microsoft.com/office/officeart/2005/8/layout/cycle4"/>
    <dgm:cxn modelId="{AC6816E6-7C94-4844-A148-2BB6584B7962}" type="presOf" srcId="{00AC47E1-A1BB-4FE6-8BF3-50EA04251736}" destId="{DEE853EC-DFEE-4971-A295-F6190D6C7347}" srcOrd="0" destOrd="1" presId="urn:microsoft.com/office/officeart/2005/8/layout/cycle4"/>
    <dgm:cxn modelId="{1AD93829-2F1E-421A-B7BA-585E6F21B864}" type="presOf" srcId="{44307C89-DF60-4DB0-A5F7-3C33540F2381}" destId="{9A36317D-0357-4B1E-ABD0-0A1AC82F73FB}" srcOrd="1" destOrd="1" presId="urn:microsoft.com/office/officeart/2005/8/layout/cycle4"/>
    <dgm:cxn modelId="{23D15A61-29BE-475A-B183-11B521C01FBB}" type="presParOf" srcId="{95C729A0-691B-4D06-8EEF-6D9B45BF397C}" destId="{B1BA2319-EC3A-470E-A798-B7360987C0AA}" srcOrd="0" destOrd="0" presId="urn:microsoft.com/office/officeart/2005/8/layout/cycle4"/>
    <dgm:cxn modelId="{A8F0C9DC-4646-4692-B4E8-519630BD3327}" type="presParOf" srcId="{B1BA2319-EC3A-470E-A798-B7360987C0AA}" destId="{C8DD34A5-CA18-41AC-8828-7BD9DEC37540}" srcOrd="0" destOrd="0" presId="urn:microsoft.com/office/officeart/2005/8/layout/cycle4"/>
    <dgm:cxn modelId="{26E77B81-FB0F-4189-9F12-3A214916A859}" type="presParOf" srcId="{C8DD34A5-CA18-41AC-8828-7BD9DEC37540}" destId="{5D6E8B17-F1FC-4D32-8308-D5C5194B7C18}" srcOrd="0" destOrd="0" presId="urn:microsoft.com/office/officeart/2005/8/layout/cycle4"/>
    <dgm:cxn modelId="{7A807A68-B688-4DF8-9E49-32788A2FF6C5}" type="presParOf" srcId="{C8DD34A5-CA18-41AC-8828-7BD9DEC37540}" destId="{76E4C95E-66B1-43BA-A3D3-86F1D604009E}" srcOrd="1" destOrd="0" presId="urn:microsoft.com/office/officeart/2005/8/layout/cycle4"/>
    <dgm:cxn modelId="{ED866EC1-025C-487A-96BD-01D331CE1BD0}" type="presParOf" srcId="{B1BA2319-EC3A-470E-A798-B7360987C0AA}" destId="{ECE700AB-3F22-44A9-B236-4259A66EE11D}" srcOrd="1" destOrd="0" presId="urn:microsoft.com/office/officeart/2005/8/layout/cycle4"/>
    <dgm:cxn modelId="{67FE902E-57E7-4183-9329-326FE1066924}" type="presParOf" srcId="{ECE700AB-3F22-44A9-B236-4259A66EE11D}" destId="{DEE853EC-DFEE-4971-A295-F6190D6C7347}" srcOrd="0" destOrd="0" presId="urn:microsoft.com/office/officeart/2005/8/layout/cycle4"/>
    <dgm:cxn modelId="{DC6195CF-3F88-4D87-95C9-28EBD8D2D1FD}" type="presParOf" srcId="{ECE700AB-3F22-44A9-B236-4259A66EE11D}" destId="{298B64B7-1D90-4307-8C9C-6210321B422C}" srcOrd="1" destOrd="0" presId="urn:microsoft.com/office/officeart/2005/8/layout/cycle4"/>
    <dgm:cxn modelId="{C1354401-D494-4E11-B21A-966B60D42299}" type="presParOf" srcId="{B1BA2319-EC3A-470E-A798-B7360987C0AA}" destId="{3373DF89-0164-4BAE-B47B-735BA933E0B0}" srcOrd="2" destOrd="0" presId="urn:microsoft.com/office/officeart/2005/8/layout/cycle4"/>
    <dgm:cxn modelId="{1A788688-6703-44DC-8F58-6C77336382CA}" type="presParOf" srcId="{3373DF89-0164-4BAE-B47B-735BA933E0B0}" destId="{DA2E6AE9-F882-4909-BDB2-5CC353397063}" srcOrd="0" destOrd="0" presId="urn:microsoft.com/office/officeart/2005/8/layout/cycle4"/>
    <dgm:cxn modelId="{D4CE4227-8329-48CF-8C4E-2DBCAE4CA3BC}" type="presParOf" srcId="{3373DF89-0164-4BAE-B47B-735BA933E0B0}" destId="{9A36317D-0357-4B1E-ABD0-0A1AC82F73FB}" srcOrd="1" destOrd="0" presId="urn:microsoft.com/office/officeart/2005/8/layout/cycle4"/>
    <dgm:cxn modelId="{7B72DF13-21C6-41A2-BDEA-F94E146CC6A5}" type="presParOf" srcId="{B1BA2319-EC3A-470E-A798-B7360987C0AA}" destId="{EA4BC1CA-2F0A-4A2A-B7F4-6F09E38AB7B1}" srcOrd="3" destOrd="0" presId="urn:microsoft.com/office/officeart/2005/8/layout/cycle4"/>
    <dgm:cxn modelId="{8D42935E-773D-4BC2-8CA6-F5743DA83DBC}" type="presParOf" srcId="{EA4BC1CA-2F0A-4A2A-B7F4-6F09E38AB7B1}" destId="{1309347E-4338-49B7-946C-62C849331933}" srcOrd="0" destOrd="0" presId="urn:microsoft.com/office/officeart/2005/8/layout/cycle4"/>
    <dgm:cxn modelId="{B6664B53-FD17-4056-A7D5-0856AF178F1F}" type="presParOf" srcId="{EA4BC1CA-2F0A-4A2A-B7F4-6F09E38AB7B1}" destId="{CA7A50EA-7170-4367-ABF9-8B9B1F8E5190}" srcOrd="1" destOrd="0" presId="urn:microsoft.com/office/officeart/2005/8/layout/cycle4"/>
    <dgm:cxn modelId="{482122E2-F3D2-45AF-B3C1-B242B0D096CA}" type="presParOf" srcId="{B1BA2319-EC3A-470E-A798-B7360987C0AA}" destId="{D3D6751B-558A-4988-9610-28774A0D1F16}" srcOrd="4" destOrd="0" presId="urn:microsoft.com/office/officeart/2005/8/layout/cycle4"/>
    <dgm:cxn modelId="{1E3EAB4B-22F0-4684-B1B7-046FA54F5B0A}" type="presParOf" srcId="{95C729A0-691B-4D06-8EEF-6D9B45BF397C}" destId="{A20FC910-F164-4544-8F2D-06CB6FBD0E80}" srcOrd="1" destOrd="0" presId="urn:microsoft.com/office/officeart/2005/8/layout/cycle4"/>
    <dgm:cxn modelId="{811858DB-5FC7-4AF3-80FC-D52A66B5E6E3}" type="presParOf" srcId="{A20FC910-F164-4544-8F2D-06CB6FBD0E80}" destId="{6D395C2C-ADE5-4CA3-AB71-EACBDF6F40DF}" srcOrd="0" destOrd="0" presId="urn:microsoft.com/office/officeart/2005/8/layout/cycle4"/>
    <dgm:cxn modelId="{606EB447-2BD9-4E74-AAB6-3A637ED998E2}" type="presParOf" srcId="{A20FC910-F164-4544-8F2D-06CB6FBD0E80}" destId="{DE3ED1A3-3AB5-4233-B5CE-D9A284DA2B5F}" srcOrd="1" destOrd="0" presId="urn:microsoft.com/office/officeart/2005/8/layout/cycle4"/>
    <dgm:cxn modelId="{F2A29168-C2ED-41DE-A0CD-F3EC7BC732FD}" type="presParOf" srcId="{A20FC910-F164-4544-8F2D-06CB6FBD0E80}" destId="{24BF7A94-D90C-4896-8D0B-614A220C1F8A}" srcOrd="2" destOrd="0" presId="urn:microsoft.com/office/officeart/2005/8/layout/cycle4"/>
    <dgm:cxn modelId="{A7EA6B04-CE12-487B-8A57-A653A4D6E928}" type="presParOf" srcId="{A20FC910-F164-4544-8F2D-06CB6FBD0E80}" destId="{479F3EF0-AB0E-4B42-B6C3-92D8D769668A}" srcOrd="3" destOrd="0" presId="urn:microsoft.com/office/officeart/2005/8/layout/cycle4"/>
    <dgm:cxn modelId="{2BFDA9DB-26CB-4570-BAB2-0F7C03E70E79}" type="presParOf" srcId="{A20FC910-F164-4544-8F2D-06CB6FBD0E80}" destId="{BEA2D68B-5150-4CC7-9485-F47B26071312}" srcOrd="4" destOrd="0" presId="urn:microsoft.com/office/officeart/2005/8/layout/cycle4"/>
    <dgm:cxn modelId="{5DD3B17C-8783-455E-BC10-0BCBB319C8D5}" type="presParOf" srcId="{95C729A0-691B-4D06-8EEF-6D9B45BF397C}" destId="{7D38D204-6AC5-4324-9ED4-751AD5067360}" srcOrd="2" destOrd="0" presId="urn:microsoft.com/office/officeart/2005/8/layout/cycle4"/>
    <dgm:cxn modelId="{748F0209-8821-4A24-A2BE-06D92CB9A2BE}" type="presParOf" srcId="{95C729A0-691B-4D06-8EEF-6D9B45BF397C}" destId="{77407410-C4A3-46B8-9D4F-04F6D958AF3F}" srcOrd="3" destOrd="0" presId="urn:microsoft.com/office/officeart/2005/8/layout/cycle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7F8EF0-8E18-4D9A-99B6-097E4B10B5F7}">
      <dsp:nvSpPr>
        <dsp:cNvPr id="0" name=""/>
        <dsp:cNvSpPr/>
      </dsp:nvSpPr>
      <dsp:spPr>
        <a:xfrm>
          <a:off x="2369308" y="-31029"/>
          <a:ext cx="1536268" cy="1536268"/>
        </a:xfrm>
        <a:prstGeom prst="downArrow">
          <a:avLst>
            <a:gd name="adj1" fmla="val 50000"/>
            <a:gd name="adj2" fmla="val 35000"/>
          </a:avLst>
        </a:prstGeom>
        <a:solidFill>
          <a:schemeClr val="tx1">
            <a:lumMod val="90000"/>
          </a:schemeClr>
        </a:solidFill>
        <a:ln>
          <a:solidFill>
            <a:srgbClr val="FF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</a:rPr>
            <a:t>Прокуратура МЧС Госпожнадзор</a:t>
          </a:r>
          <a:endParaRPr lang="ru-RU" sz="1100" b="1" kern="1200" dirty="0">
            <a:solidFill>
              <a:srgbClr val="000000"/>
            </a:solidFill>
          </a:endParaRPr>
        </a:p>
      </dsp:txBody>
      <dsp:txXfrm>
        <a:off x="2369308" y="-31029"/>
        <a:ext cx="1536268" cy="1536268"/>
      </dsp:txXfrm>
    </dsp:sp>
    <dsp:sp modelId="{790C55BC-71BF-4F4B-923D-15376AF04211}">
      <dsp:nvSpPr>
        <dsp:cNvPr id="0" name=""/>
        <dsp:cNvSpPr/>
      </dsp:nvSpPr>
      <dsp:spPr>
        <a:xfrm rot="3336659">
          <a:off x="4232015" y="219797"/>
          <a:ext cx="1636602" cy="2285721"/>
        </a:xfrm>
        <a:prstGeom prst="downArrow">
          <a:avLst>
            <a:gd name="adj1" fmla="val 50000"/>
            <a:gd name="adj2" fmla="val 35000"/>
          </a:avLst>
        </a:prstGeom>
        <a:solidFill>
          <a:schemeClr val="tx1">
            <a:lumMod val="90000"/>
          </a:schemeClr>
        </a:solidFill>
        <a:ln>
          <a:solidFill>
            <a:srgbClr val="FF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</a:rPr>
            <a:t>Федеральное</a:t>
          </a:r>
          <a:r>
            <a:rPr lang="ru-RU" sz="1100" b="1" kern="1200" baseline="0" dirty="0" smtClean="0">
              <a:solidFill>
                <a:srgbClr val="000000"/>
              </a:solidFill>
            </a:rPr>
            <a:t> агентство водных ресурсов  Московско-Окское Бассейновое водное управление</a:t>
          </a:r>
          <a:endParaRPr lang="ru-RU" sz="1100" b="1" kern="1200" dirty="0">
            <a:solidFill>
              <a:srgbClr val="000000"/>
            </a:solidFill>
          </a:endParaRPr>
        </a:p>
      </dsp:txBody>
      <dsp:txXfrm rot="3336659">
        <a:off x="4232015" y="219797"/>
        <a:ext cx="1636602" cy="2285721"/>
      </dsp:txXfrm>
    </dsp:sp>
    <dsp:sp modelId="{9FBFC4D7-4D5F-495E-A5B9-4898DA355441}">
      <dsp:nvSpPr>
        <dsp:cNvPr id="0" name=""/>
        <dsp:cNvSpPr/>
      </dsp:nvSpPr>
      <dsp:spPr>
        <a:xfrm rot="6291825">
          <a:off x="4341446" y="2538346"/>
          <a:ext cx="1676867" cy="1779690"/>
        </a:xfrm>
        <a:prstGeom prst="downArrow">
          <a:avLst>
            <a:gd name="adj1" fmla="val 50000"/>
            <a:gd name="adj2" fmla="val 35000"/>
          </a:avLst>
        </a:prstGeom>
        <a:solidFill>
          <a:schemeClr val="tx1">
            <a:lumMod val="90000"/>
          </a:schemeClr>
        </a:solidFill>
        <a:ln>
          <a:solidFill>
            <a:srgbClr val="FF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</a:rPr>
            <a:t>Росприроднадзор и тер. органы экологии и природопользо-вания</a:t>
          </a:r>
          <a:endParaRPr lang="ru-RU" sz="1100" b="1" kern="1200" dirty="0">
            <a:solidFill>
              <a:srgbClr val="000000"/>
            </a:solidFill>
          </a:endParaRPr>
        </a:p>
      </dsp:txBody>
      <dsp:txXfrm rot="6291825">
        <a:off x="4341446" y="2538346"/>
        <a:ext cx="1676867" cy="1779690"/>
      </dsp:txXfrm>
    </dsp:sp>
    <dsp:sp modelId="{54EC91F3-D979-4000-89F6-B39D46CDE1BD}">
      <dsp:nvSpPr>
        <dsp:cNvPr id="0" name=""/>
        <dsp:cNvSpPr/>
      </dsp:nvSpPr>
      <dsp:spPr>
        <a:xfrm rot="9889731">
          <a:off x="3030581" y="3859717"/>
          <a:ext cx="1536268" cy="1536268"/>
        </a:xfrm>
        <a:prstGeom prst="downArrow">
          <a:avLst>
            <a:gd name="adj1" fmla="val 50000"/>
            <a:gd name="adj2" fmla="val 35000"/>
          </a:avLst>
        </a:prstGeom>
        <a:solidFill>
          <a:schemeClr val="tx1">
            <a:lumMod val="90000"/>
          </a:schemeClr>
        </a:solidFill>
        <a:ln>
          <a:solidFill>
            <a:srgbClr val="FF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</a:rPr>
            <a:t>Федеральная служба по тарифам</a:t>
          </a:r>
          <a:endParaRPr lang="ru-RU" sz="1100" b="1" kern="1200" dirty="0">
            <a:solidFill>
              <a:srgbClr val="000000"/>
            </a:solidFill>
          </a:endParaRPr>
        </a:p>
      </dsp:txBody>
      <dsp:txXfrm rot="9889731">
        <a:off x="3030581" y="3859717"/>
        <a:ext cx="1536268" cy="1536268"/>
      </dsp:txXfrm>
    </dsp:sp>
    <dsp:sp modelId="{4C2285DF-0DFA-49F9-8567-213BB5686477}">
      <dsp:nvSpPr>
        <dsp:cNvPr id="0" name=""/>
        <dsp:cNvSpPr/>
      </dsp:nvSpPr>
      <dsp:spPr>
        <a:xfrm rot="12269372">
          <a:off x="1411088" y="3749831"/>
          <a:ext cx="1452096" cy="1667358"/>
        </a:xfrm>
        <a:prstGeom prst="downArrow">
          <a:avLst>
            <a:gd name="adj1" fmla="val 50000"/>
            <a:gd name="adj2" fmla="val 35000"/>
          </a:avLst>
        </a:prstGeom>
        <a:solidFill>
          <a:schemeClr val="tx1">
            <a:lumMod val="90000"/>
          </a:schemeClr>
        </a:solidFill>
        <a:ln>
          <a:solidFill>
            <a:srgbClr val="FF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</a:rPr>
            <a:t>Федеральная служба по труду и занятости</a:t>
          </a:r>
          <a:endParaRPr lang="ru-RU" sz="1100" b="1" kern="1200" dirty="0">
            <a:solidFill>
              <a:srgbClr val="000000"/>
            </a:solidFill>
          </a:endParaRPr>
        </a:p>
      </dsp:txBody>
      <dsp:txXfrm rot="12269372">
        <a:off x="1411088" y="3749831"/>
        <a:ext cx="1452096" cy="1667358"/>
      </dsp:txXfrm>
    </dsp:sp>
    <dsp:sp modelId="{385FBA9B-5548-46A9-9F16-C7A7782363FA}">
      <dsp:nvSpPr>
        <dsp:cNvPr id="0" name=""/>
        <dsp:cNvSpPr/>
      </dsp:nvSpPr>
      <dsp:spPr>
        <a:xfrm rot="15588107">
          <a:off x="207321" y="2230159"/>
          <a:ext cx="1463971" cy="2001174"/>
        </a:xfrm>
        <a:prstGeom prst="downArrow">
          <a:avLst>
            <a:gd name="adj1" fmla="val 50000"/>
            <a:gd name="adj2" fmla="val 35000"/>
          </a:avLst>
        </a:prstGeom>
        <a:solidFill>
          <a:schemeClr val="tx1">
            <a:lumMod val="90000"/>
          </a:schemeClr>
        </a:solidFill>
        <a:ln>
          <a:solidFill>
            <a:srgbClr val="FF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</a:rPr>
            <a:t>Федеральная служба по надзору в сфер и защиты прав потребителя и благополучия человека </a:t>
          </a:r>
          <a:endParaRPr lang="ru-RU" sz="1100" b="1" kern="1200" dirty="0">
            <a:solidFill>
              <a:srgbClr val="000000"/>
            </a:solidFill>
          </a:endParaRPr>
        </a:p>
      </dsp:txBody>
      <dsp:txXfrm rot="15588107">
        <a:off x="207321" y="2230159"/>
        <a:ext cx="1463971" cy="2001174"/>
      </dsp:txXfrm>
    </dsp:sp>
    <dsp:sp modelId="{46934B88-2727-4F10-BB3F-9C3F5B497103}">
      <dsp:nvSpPr>
        <dsp:cNvPr id="0" name=""/>
        <dsp:cNvSpPr/>
      </dsp:nvSpPr>
      <dsp:spPr>
        <a:xfrm rot="18559901">
          <a:off x="756644" y="603811"/>
          <a:ext cx="1452096" cy="1667358"/>
        </a:xfrm>
        <a:prstGeom prst="downArrow">
          <a:avLst>
            <a:gd name="adj1" fmla="val 50000"/>
            <a:gd name="adj2" fmla="val 35000"/>
          </a:avLst>
        </a:prstGeom>
        <a:solidFill>
          <a:schemeClr val="tx1">
            <a:lumMod val="90000"/>
          </a:schemeClr>
        </a:solidFill>
        <a:ln>
          <a:solidFill>
            <a:srgbClr val="FF0000"/>
          </a:solidFill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rgbClr val="000000"/>
              </a:solidFill>
            </a:rPr>
            <a:t>Госжилинспекция</a:t>
          </a:r>
          <a:endParaRPr lang="ru-RU" sz="1100" b="1" kern="1200" dirty="0">
            <a:solidFill>
              <a:srgbClr val="000000"/>
            </a:solidFill>
          </a:endParaRPr>
        </a:p>
      </dsp:txBody>
      <dsp:txXfrm rot="18559901">
        <a:off x="756644" y="603811"/>
        <a:ext cx="1452096" cy="16673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2E6AE9-F882-4909-BDB2-5CC353397063}">
      <dsp:nvSpPr>
        <dsp:cNvPr id="0" name=""/>
        <dsp:cNvSpPr/>
      </dsp:nvSpPr>
      <dsp:spPr>
        <a:xfrm>
          <a:off x="4129748" y="2502549"/>
          <a:ext cx="3835453" cy="2580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endParaRPr lang="ru-RU" sz="1200" b="1" i="0" kern="1200" dirty="0">
            <a:solidFill>
              <a:schemeClr val="accent2">
                <a:lumMod val="75000"/>
              </a:schemeClr>
            </a:solidFill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dirty="0">
            <a:solidFill>
              <a:srgbClr val="1969B9"/>
            </a:solidFill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dirty="0">
            <a:solidFill>
              <a:srgbClr val="1969B9"/>
            </a:solidFill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dirty="0">
            <a:solidFill>
              <a:srgbClr val="1969B9"/>
            </a:solidFill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dirty="0">
            <a:solidFill>
              <a:srgbClr val="1969B9"/>
            </a:solidFill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0000"/>
              </a:solidFill>
            </a:rPr>
            <a:t>Отказ от регулирования нормативов с учетом индивидуальных особенностей и технологических возможностей  существующей инфраструктуры ведет к банкротству  водоканалов</a:t>
          </a:r>
          <a:endParaRPr lang="ru-RU" sz="1100" b="1" kern="1200" dirty="0">
            <a:solidFill>
              <a:srgbClr val="000000"/>
            </a:solidFill>
          </a:endParaRPr>
        </a:p>
      </dsp:txBody>
      <dsp:txXfrm>
        <a:off x="5280384" y="3147709"/>
        <a:ext cx="2684817" cy="1935480"/>
      </dsp:txXfrm>
    </dsp:sp>
    <dsp:sp modelId="{1309347E-4338-49B7-946C-62C849331933}">
      <dsp:nvSpPr>
        <dsp:cNvPr id="0" name=""/>
        <dsp:cNvSpPr/>
      </dsp:nvSpPr>
      <dsp:spPr>
        <a:xfrm>
          <a:off x="206518" y="2585715"/>
          <a:ext cx="3786451" cy="2462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endParaRPr lang="ru-RU" sz="1100" b="1" i="0" kern="1200" dirty="0">
            <a:solidFill>
              <a:srgbClr val="1969B9"/>
            </a:solidFill>
            <a:effectLst/>
          </a:endParaRPr>
        </a:p>
        <a:p>
          <a:pPr marL="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endParaRPr lang="ru-RU" sz="1100" b="1" i="0" kern="1200" dirty="0">
            <a:solidFill>
              <a:srgbClr val="1969B9"/>
            </a:solidFill>
            <a:effectLst/>
          </a:endParaRPr>
        </a:p>
        <a:p>
          <a:pPr marL="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endParaRPr lang="ru-RU" sz="1100" b="1" i="0" kern="1200" dirty="0">
            <a:solidFill>
              <a:srgbClr val="1969B9"/>
            </a:solidFill>
            <a:effectLst/>
          </a:endParaRPr>
        </a:p>
        <a:p>
          <a:pPr marL="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endParaRPr lang="ru-RU" sz="1100" b="1" i="0" kern="1200" dirty="0">
            <a:solidFill>
              <a:srgbClr val="1969B9"/>
            </a:solidFill>
            <a:effectLst/>
          </a:endParaRPr>
        </a:p>
        <a:p>
          <a:pPr marL="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100" b="1" i="0" kern="1200" dirty="0" smtClean="0">
              <a:solidFill>
                <a:srgbClr val="000000"/>
              </a:solidFill>
            </a:rPr>
            <a:t>Сборы за сверхнормативный сброс      в систему </a:t>
          </a:r>
          <a:r>
            <a:rPr lang="ru-RU" sz="1100" b="1" i="0" kern="1200" dirty="0" err="1" smtClean="0">
              <a:solidFill>
                <a:srgbClr val="000000"/>
              </a:solidFill>
            </a:rPr>
            <a:t>хозфекальной</a:t>
          </a:r>
          <a:r>
            <a:rPr lang="ru-RU" sz="1100" b="1" i="0" kern="1200" dirty="0" smtClean="0">
              <a:solidFill>
                <a:srgbClr val="000000"/>
              </a:solidFill>
            </a:rPr>
            <a:t> канализации не компенсируют размеров платы за негативное  воздействие и возмещение вреда, причиненного водному объекту</a:t>
          </a:r>
          <a:endParaRPr lang="ru-RU" sz="1100" b="1" i="0" kern="1200" dirty="0">
            <a:solidFill>
              <a:srgbClr val="000000"/>
            </a:solidFill>
            <a:effectLst/>
          </a:endParaRPr>
        </a:p>
      </dsp:txBody>
      <dsp:txXfrm>
        <a:off x="206518" y="3201360"/>
        <a:ext cx="2650516" cy="1846934"/>
      </dsp:txXfrm>
    </dsp:sp>
    <dsp:sp modelId="{DEE853EC-DFEE-4971-A295-F6190D6C7347}">
      <dsp:nvSpPr>
        <dsp:cNvPr id="0" name=""/>
        <dsp:cNvSpPr/>
      </dsp:nvSpPr>
      <dsp:spPr>
        <a:xfrm>
          <a:off x="4141290" y="-37702"/>
          <a:ext cx="3841274" cy="2415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85725" lvl="1" indent="-8572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dirty="0">
            <a:solidFill>
              <a:srgbClr val="FF0000"/>
            </a:solidFill>
          </a:endParaRPr>
        </a:p>
        <a:p>
          <a:pPr marL="444500" lvl="1" indent="-889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0000"/>
              </a:solidFill>
            </a:rPr>
            <a:t>Технологии водоподготовки и очистки стоков, эксплуатируемые в водоканалах не соответствуют требованиям действующего законодательства.</a:t>
          </a:r>
          <a:endParaRPr lang="ru-RU" sz="1100" b="1" kern="1200" dirty="0">
            <a:solidFill>
              <a:srgbClr val="000000"/>
            </a:solidFill>
          </a:endParaRPr>
        </a:p>
      </dsp:txBody>
      <dsp:txXfrm>
        <a:off x="5293672" y="-37702"/>
        <a:ext cx="2688892" cy="1811584"/>
      </dsp:txXfrm>
    </dsp:sp>
    <dsp:sp modelId="{5D6E8B17-F1FC-4D32-8308-D5C5194B7C18}">
      <dsp:nvSpPr>
        <dsp:cNvPr id="0" name=""/>
        <dsp:cNvSpPr/>
      </dsp:nvSpPr>
      <dsp:spPr>
        <a:xfrm>
          <a:off x="231860" y="-24505"/>
          <a:ext cx="3782688" cy="2445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85725" lvl="1" indent="-8572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rgbClr val="00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0000"/>
              </a:solidFill>
            </a:rPr>
            <a:t>Ограничения  предельного роста тарифов сдерживают развитие технических возможностей  водоканалов</a:t>
          </a:r>
          <a:endParaRPr lang="ru-RU" sz="1100" b="1" kern="1200" dirty="0">
            <a:solidFill>
              <a:srgbClr val="000000"/>
            </a:solidFill>
          </a:endParaRPr>
        </a:p>
      </dsp:txBody>
      <dsp:txXfrm>
        <a:off x="231860" y="-24505"/>
        <a:ext cx="2647881" cy="1834476"/>
      </dsp:txXfrm>
    </dsp:sp>
    <dsp:sp modelId="{6D395C2C-ADE5-4CA3-AB71-EACBDF6F40DF}">
      <dsp:nvSpPr>
        <dsp:cNvPr id="0" name=""/>
        <dsp:cNvSpPr/>
      </dsp:nvSpPr>
      <dsp:spPr>
        <a:xfrm>
          <a:off x="2018345" y="590743"/>
          <a:ext cx="1979764" cy="1878973"/>
        </a:xfrm>
        <a:prstGeom prst="pieWedge">
          <a:avLst/>
        </a:prstGeom>
        <a:solidFill>
          <a:srgbClr val="3333CC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Нормирование в сфере использования и охраны водных объектов</a:t>
          </a:r>
          <a:endParaRPr lang="ru-RU" sz="12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8345" y="590743"/>
        <a:ext cx="1979764" cy="1878973"/>
      </dsp:txXfrm>
    </dsp:sp>
    <dsp:sp modelId="{DE3ED1A3-3AB5-4233-B5CE-D9A284DA2B5F}">
      <dsp:nvSpPr>
        <dsp:cNvPr id="0" name=""/>
        <dsp:cNvSpPr/>
      </dsp:nvSpPr>
      <dsp:spPr>
        <a:xfrm rot="5400000">
          <a:off x="4183095" y="533453"/>
          <a:ext cx="1879017" cy="1975871"/>
        </a:xfrm>
        <a:prstGeom prst="pieWedge">
          <a:avLst/>
        </a:prstGeom>
        <a:solidFill>
          <a:srgbClr val="3333CC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Нормативы качества  воды и сточных вод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183095" y="533453"/>
        <a:ext cx="1879017" cy="1975871"/>
      </dsp:txXfrm>
    </dsp:sp>
    <dsp:sp modelId="{24BF7A94-D90C-4896-8D0B-614A220C1F8A}">
      <dsp:nvSpPr>
        <dsp:cNvPr id="0" name=""/>
        <dsp:cNvSpPr/>
      </dsp:nvSpPr>
      <dsp:spPr>
        <a:xfrm rot="10800000">
          <a:off x="4134701" y="2606331"/>
          <a:ext cx="1975849" cy="2005605"/>
        </a:xfrm>
        <a:prstGeom prst="pieWedge">
          <a:avLst/>
        </a:prstGeom>
        <a:solidFill>
          <a:srgbClr val="3333CC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Корректировка размеров платежей водоканалов</a:t>
          </a:r>
        </a:p>
      </dsp:txBody>
      <dsp:txXfrm rot="10800000">
        <a:off x="4134701" y="2606331"/>
        <a:ext cx="1975849" cy="2005605"/>
      </dsp:txXfrm>
    </dsp:sp>
    <dsp:sp modelId="{479F3EF0-AB0E-4B42-B6C3-92D8D769668A}">
      <dsp:nvSpPr>
        <dsp:cNvPr id="0" name=""/>
        <dsp:cNvSpPr/>
      </dsp:nvSpPr>
      <dsp:spPr>
        <a:xfrm rot="16200000">
          <a:off x="2005413" y="2601448"/>
          <a:ext cx="2005671" cy="1997511"/>
        </a:xfrm>
        <a:prstGeom prst="pieWedge">
          <a:avLst/>
        </a:prstGeom>
        <a:solidFill>
          <a:srgbClr val="3333CC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Разграничение ответственности  за сброс загрязняющих веществ между организациями  ВКХ и промышленными предприятиями</a:t>
          </a:r>
          <a:endParaRPr lang="ru-RU" sz="11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005413" y="2601448"/>
        <a:ext cx="2005671" cy="1997511"/>
      </dsp:txXfrm>
    </dsp:sp>
    <dsp:sp modelId="{7D38D204-6AC5-4324-9ED4-751AD5067360}">
      <dsp:nvSpPr>
        <dsp:cNvPr id="0" name=""/>
        <dsp:cNvSpPr/>
      </dsp:nvSpPr>
      <dsp:spPr>
        <a:xfrm>
          <a:off x="3709135" y="2135813"/>
          <a:ext cx="759316" cy="660275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07410-C4A3-46B8-9D4F-04F6D958AF3F}">
      <dsp:nvSpPr>
        <dsp:cNvPr id="0" name=""/>
        <dsp:cNvSpPr/>
      </dsp:nvSpPr>
      <dsp:spPr>
        <a:xfrm rot="10800000">
          <a:off x="3707958" y="2282180"/>
          <a:ext cx="759316" cy="660275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10467" y="9518806"/>
            <a:ext cx="2673547" cy="40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2" tIns="48442" rIns="96892" bIns="48442" numCol="1" anchor="t" anchorCtr="0" compatLnSpc="1">
            <a:prstTxWarp prst="textNoShape">
              <a:avLst/>
            </a:prstTxWarp>
          </a:bodyPr>
          <a:lstStyle>
            <a:lvl1pPr defTabSz="967553" eaLnBrk="0" hangingPunct="0">
              <a:defRPr kumimoji="0" sz="9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w:\dept\d151\a\graphics\masters\pp_template2005\pp_template2005.ppt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4152" y="9518805"/>
            <a:ext cx="2554508" cy="38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2" tIns="48442" rIns="96892" bIns="48442" numCol="1" anchor="t" anchorCtr="0" compatLnSpc="1">
            <a:prstTxWarp prst="textNoShape">
              <a:avLst/>
            </a:prstTxWarp>
          </a:bodyPr>
          <a:lstStyle>
            <a:lvl1pPr algn="r" defTabSz="967553" eaLnBrk="0" hangingPunct="0">
              <a:defRPr kumimoji="0" sz="9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C217E317-6ED6-4B1F-93A9-52FC3E23EC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4813" y="144463"/>
            <a:ext cx="6043612" cy="4532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921" y="5846512"/>
            <a:ext cx="5054322" cy="342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2" tIns="48442" rIns="96892" bIns="48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10467" y="9518806"/>
            <a:ext cx="2673547" cy="40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92" tIns="48442" rIns="96892" bIns="48442"/>
          <a:lstStyle/>
          <a:p>
            <a:pPr defTabSz="967553" eaLnBrk="0" hangingPunct="0">
              <a:defRPr/>
            </a:pPr>
            <a:r>
              <a:rPr kumimoji="0" lang="en-GB" sz="900" b="0" dirty="0">
                <a:solidFill>
                  <a:schemeClr val="tx1"/>
                </a:solidFill>
                <a:latin typeface="Arial" charset="0"/>
              </a:rPr>
              <a:t>w:\dept\d151\a\graphics\masters\pp_template2005\pp_template2005.ppt</a:t>
            </a:r>
            <a:endParaRPr kumimoji="0" lang="en-GB" sz="900" b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904152" y="9518805"/>
            <a:ext cx="2554508" cy="38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92" tIns="48442" rIns="96892" bIns="48442"/>
          <a:lstStyle/>
          <a:p>
            <a:pPr algn="r" defTabSz="967553" eaLnBrk="0" hangingPunct="0">
              <a:defRPr/>
            </a:pPr>
            <a:fld id="{C82D2620-8D6C-4F3C-BC6A-5865C3156FB0}" type="slidenum">
              <a:rPr kumimoji="0" lang="en-GB" sz="900" b="0">
                <a:solidFill>
                  <a:schemeClr val="tx1"/>
                </a:solidFill>
                <a:latin typeface="Arial" charset="0"/>
              </a:rPr>
              <a:pPr algn="r" defTabSz="967553" eaLnBrk="0" hangingPunct="0">
                <a:defRPr/>
              </a:pPr>
              <a:t>‹#›</a:t>
            </a:fld>
            <a:endParaRPr kumimoji="0" lang="en-GB" sz="9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 bwMode="auto">
          <a:xfrm flipV="1">
            <a:off x="274638" y="6099175"/>
            <a:ext cx="8674100" cy="17463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Прямоугольник 2"/>
          <p:cNvSpPr/>
          <p:nvPr userDrawn="1"/>
        </p:nvSpPr>
        <p:spPr bwMode="auto">
          <a:xfrm>
            <a:off x="3711575" y="4749800"/>
            <a:ext cx="1676400" cy="3984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8" descr="presentation shablo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 userDrawn="1"/>
        </p:nvSpPr>
        <p:spPr bwMode="auto">
          <a:xfrm>
            <a:off x="3581400" y="4713288"/>
            <a:ext cx="1801813" cy="4619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69D0-5347-46FE-9613-9D27211D6A95}" type="datetimeFigureOut">
              <a:rPr lang="ru-RU"/>
              <a:pPr>
                <a:defRPr/>
              </a:pPr>
              <a:t>08.12.2010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8FB56-A560-4B22-8D86-C1E19C71FF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2357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Rectangle 81"/>
          <p:cNvSpPr>
            <a:spLocks noChangeArrowheads="1"/>
          </p:cNvSpPr>
          <p:nvPr/>
        </p:nvSpPr>
        <p:spPr bwMode="auto">
          <a:xfrm>
            <a:off x="8437563" y="6610350"/>
            <a:ext cx="1000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B5D64C29-BC56-45F4-9018-11FCC3EDC003}" type="slidenum">
              <a:rPr kumimoji="0" lang="en-US" sz="800" b="0">
                <a:solidFill>
                  <a:srgbClr val="000000"/>
                </a:solidFill>
                <a:latin typeface="Arial Narrow" pitchFamily="34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kumimoji="0" lang="en-US" sz="800" b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027" name="Рисунок 10" descr="ppt_common_page2 копия копия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try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04000" y="6057900"/>
            <a:ext cx="2540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5" descr="rus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12013" y="369888"/>
            <a:ext cx="19319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2" r:id="rId14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80000"/>
        <a:buFont typeface="Wingdings" pitchFamily="2" charset="2"/>
        <a:buChar char="n"/>
        <a:defRPr kumimoji="1" sz="26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n"/>
        <a:defRPr kumimoji="1" sz="2400" b="1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60000"/>
        <a:buFont typeface="Wingdings" pitchFamily="2" charset="2"/>
        <a:buChar char="n"/>
        <a:defRPr kumimoji="1" sz="2400" b="1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rgbClr val="FFFFFF"/>
          </a:solidFill>
          <a:latin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/>
        <a:buChar char="n"/>
        <a:defRPr kumimoji="1" sz="2000" b="1">
          <a:solidFill>
            <a:srgbClr val="FFFFFF"/>
          </a:solidFill>
          <a:latin typeface="Helvetic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 b="1">
          <a:solidFill>
            <a:srgbClr val="FFFFFF"/>
          </a:solidFill>
          <a:latin typeface="Helvetica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 b="1">
          <a:solidFill>
            <a:srgbClr val="FFFFFF"/>
          </a:solidFill>
          <a:latin typeface="Helvetica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 b="1">
          <a:solidFill>
            <a:srgbClr val="FFFFFF"/>
          </a:solidFill>
          <a:latin typeface="Helvetica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 b="1">
          <a:solidFill>
            <a:srgbClr val="FFFFFF"/>
          </a:solidFill>
          <a:latin typeface="Helvetic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833" y="5729953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39702" y="3891516"/>
            <a:ext cx="6422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«Природоохранная деятельность ООО «Тверь Водоканал»: достижения и планы на будущее»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6131" y="358377"/>
            <a:ext cx="5757329" cy="489763"/>
          </a:xfrm>
        </p:spPr>
        <p:txBody>
          <a:bodyPr/>
          <a:lstStyle/>
          <a:p>
            <a:pPr algn="ctr"/>
            <a:r>
              <a:rPr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Очистные сооружения канализации г. Твери  </a:t>
            </a:r>
            <a:r>
              <a:rPr lang="ru-RU" sz="2000" b="0" dirty="0" smtClean="0">
                <a:solidFill>
                  <a:srgbClr val="1969B9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1969B9"/>
                </a:solidFill>
                <a:effectLst/>
              </a:rPr>
            </a:b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847" y="971384"/>
            <a:ext cx="7528264" cy="2633207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Санитарную, противоэпидемиологическую и экологическую безопасность  города  обеспечивает сложный инженерный комплекс сооружений по приему, транспортировке и очистке сточных вод 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C00000"/>
                </a:solidFill>
              </a:rPr>
              <a:t>Очистные сооружения канализации г. Твери спроектированы в 1963-1965 гг. </a:t>
            </a:r>
          </a:p>
          <a:p>
            <a:pPr lvl="0" algn="l"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По проекту предусмотрена очистка сточных вод только по двум показателям - от взвешенных веществ и БПК. Биологическая очистка от солей тяжелых металлов и других биогенных загрязняющих веществ не предусмотрена проектом. </a:t>
            </a:r>
          </a:p>
          <a:p>
            <a:pPr lvl="0" algn="l"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В настоящее время эксплуатационные показатели очистных сооружений канализации в двое лучше проектных.</a:t>
            </a:r>
          </a:p>
          <a:p>
            <a:pPr lvl="0"/>
            <a:endParaRPr lang="ru-RU" sz="14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lvl="0"/>
            <a:endParaRPr lang="ru-RU" sz="1400" dirty="0" smtClean="0">
              <a:solidFill>
                <a:srgbClr val="C00000"/>
              </a:solidFill>
            </a:endParaRPr>
          </a:p>
          <a:p>
            <a:pPr lvl="0"/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 </a:t>
            </a:r>
          </a:p>
          <a:p>
            <a:endParaRPr lang="ru-R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pic>
        <p:nvPicPr>
          <p:cNvPr id="8" name="Рисунок 6" descr="C:\Documents and Settings\y.brovkina\Рабочий стол\Новое изображение-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32987" y="3484855"/>
            <a:ext cx="4589755" cy="31962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372862" y="435006"/>
            <a:ext cx="38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10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 descr="iCAKBVRX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3035" y="863793"/>
            <a:ext cx="937717" cy="733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109709" y="371106"/>
            <a:ext cx="609355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kumimoji="0"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Процесс очистки бытовых и промышленных стоков</a:t>
            </a:r>
            <a:endParaRPr kumimoji="0" lang="ru-RU" sz="2000" b="0" dirty="0" smtClean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562282" y="982639"/>
            <a:ext cx="833233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endParaRPr kumimoji="0" lang="ru-RU" sz="130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kumimoji="0" lang="ru-RU" sz="130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kumimoji="0" lang="ru-RU" sz="1300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C:\Documents and Settings\pr\Рабочий стол\0081_1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808" y="816747"/>
            <a:ext cx="937214" cy="81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204839" y="1580225"/>
            <a:ext cx="11807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rgbClr val="000000"/>
                </a:solidFill>
              </a:rPr>
              <a:t>Жилые дома </a:t>
            </a:r>
            <a:endParaRPr lang="ru-RU" sz="6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1550" y="1531464"/>
            <a:ext cx="1092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rgbClr val="000000"/>
                </a:solidFill>
              </a:rPr>
              <a:t>Промышленные предприятия</a:t>
            </a:r>
            <a:endParaRPr lang="ru-RU" sz="6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3944" y="1518214"/>
            <a:ext cx="133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rgbClr val="000000"/>
                </a:solidFill>
              </a:rPr>
              <a:t>Социальные </a:t>
            </a:r>
          </a:p>
          <a:p>
            <a:pPr algn="ctr"/>
            <a:r>
              <a:rPr lang="ru-RU" sz="600" dirty="0" smtClean="0">
                <a:solidFill>
                  <a:srgbClr val="000000"/>
                </a:solidFill>
              </a:rPr>
              <a:t>учреждения</a:t>
            </a:r>
            <a:endParaRPr lang="ru-RU" sz="6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1809" y="1580225"/>
            <a:ext cx="15802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rgbClr val="000000"/>
                </a:solidFill>
              </a:rPr>
              <a:t>Организации </a:t>
            </a:r>
            <a:endParaRPr lang="ru-RU" sz="600" dirty="0">
              <a:solidFill>
                <a:srgbClr val="0000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2290439" y="1775533"/>
            <a:ext cx="301841" cy="310718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3623569" y="1785889"/>
            <a:ext cx="301841" cy="310718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4938942" y="1787371"/>
            <a:ext cx="301841" cy="310718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 bwMode="auto">
          <a:xfrm>
            <a:off x="6227685" y="1762216"/>
            <a:ext cx="301841" cy="310718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99821" y="2130640"/>
            <a:ext cx="5282215" cy="307777"/>
          </a:xfrm>
          <a:prstGeom prst="rect">
            <a:avLst/>
          </a:prstGeom>
          <a:solidFill>
            <a:srgbClr val="C9E9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Городские  очистные сооружения  канализации 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" name="Стрелка вниз 26"/>
          <p:cNvSpPr/>
          <p:nvPr/>
        </p:nvSpPr>
        <p:spPr bwMode="auto">
          <a:xfrm>
            <a:off x="3392749" y="2416205"/>
            <a:ext cx="362505" cy="220463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17579" y="2664313"/>
            <a:ext cx="5246702" cy="461665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Механическая очистка: решетки, песколовки (удаление крупного мусора, в том числе, промышленного)  - </a:t>
            </a:r>
            <a:r>
              <a:rPr lang="ru-RU" sz="1200" dirty="0" smtClean="0">
                <a:solidFill>
                  <a:srgbClr val="C00000"/>
                </a:solidFill>
              </a:rPr>
              <a:t>140 тыс. м3 в сутки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26453" y="3330014"/>
            <a:ext cx="5246703" cy="461665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Первичные радиальные отстойники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(первичный осадок – </a:t>
            </a:r>
            <a:r>
              <a:rPr lang="ru-RU" sz="1200" dirty="0" smtClean="0">
                <a:solidFill>
                  <a:srgbClr val="C00000"/>
                </a:solidFill>
              </a:rPr>
              <a:t>220 </a:t>
            </a:r>
            <a:r>
              <a:rPr lang="ru-RU" sz="1200" dirty="0" smtClean="0">
                <a:solidFill>
                  <a:schemeClr val="bg2"/>
                </a:solidFill>
              </a:rPr>
              <a:t> </a:t>
            </a:r>
            <a:r>
              <a:rPr lang="ru-RU" sz="1200" dirty="0" smtClean="0">
                <a:solidFill>
                  <a:srgbClr val="C00000"/>
                </a:solidFill>
              </a:rPr>
              <a:t>м3 в сутки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99821" y="3941687"/>
            <a:ext cx="5273336" cy="646331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Биологическая очистка (</a:t>
            </a:r>
            <a:r>
              <a:rPr lang="ru-RU" sz="1200" dirty="0" smtClean="0">
                <a:solidFill>
                  <a:srgbClr val="FF0000"/>
                </a:solidFill>
              </a:rPr>
              <a:t>56 %</a:t>
            </a:r>
            <a:r>
              <a:rPr lang="ru-RU" sz="1200" dirty="0" smtClean="0">
                <a:solidFill>
                  <a:schemeClr val="bg2"/>
                </a:solidFill>
              </a:rPr>
              <a:t> </a:t>
            </a:r>
            <a:r>
              <a:rPr lang="ru-RU" sz="1200" dirty="0" smtClean="0">
                <a:solidFill>
                  <a:srgbClr val="000000"/>
                </a:solidFill>
              </a:rPr>
              <a:t>потребляемой электроэнергии,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наиболее </a:t>
            </a:r>
            <a:r>
              <a:rPr lang="ru-RU" sz="1200" dirty="0" err="1" smtClean="0">
                <a:solidFill>
                  <a:srgbClr val="000000"/>
                </a:solidFill>
              </a:rPr>
              <a:t>энергозатратный</a:t>
            </a:r>
            <a:r>
              <a:rPr lang="ru-RU" sz="1200" dirty="0" smtClean="0">
                <a:solidFill>
                  <a:srgbClr val="000000"/>
                </a:solidFill>
              </a:rPr>
              <a:t> процесс) , избыточный ил – 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850 м3 в сутки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26454" y="4740675"/>
            <a:ext cx="5228948" cy="276999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Вторичные радиальные отстойники 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17576" y="5246705"/>
            <a:ext cx="5237825" cy="276999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Обеззараживание</a:t>
            </a:r>
            <a:r>
              <a:rPr lang="ru-RU" sz="1200" dirty="0" smtClean="0">
                <a:solidFill>
                  <a:schemeClr val="bg2"/>
                </a:solidFill>
              </a:rPr>
              <a:t> </a:t>
            </a:r>
            <a:r>
              <a:rPr lang="ru-RU" sz="1200" dirty="0" smtClean="0">
                <a:solidFill>
                  <a:srgbClr val="000000"/>
                </a:solidFill>
              </a:rPr>
              <a:t>воды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7577" y="5790099"/>
            <a:ext cx="5246703" cy="276999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Сброс очищенной сточной воды в Волга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 bwMode="auto">
          <a:xfrm>
            <a:off x="4273119" y="2408807"/>
            <a:ext cx="362505" cy="227862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1" name="Стрелка вниз 40"/>
          <p:cNvSpPr/>
          <p:nvPr/>
        </p:nvSpPr>
        <p:spPr bwMode="auto">
          <a:xfrm>
            <a:off x="5091343" y="2428042"/>
            <a:ext cx="362505" cy="220463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4237609" y="3758212"/>
            <a:ext cx="362505" cy="220463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3" name="Стрелка вниз 42"/>
          <p:cNvSpPr/>
          <p:nvPr/>
        </p:nvSpPr>
        <p:spPr bwMode="auto">
          <a:xfrm>
            <a:off x="4245304" y="3151699"/>
            <a:ext cx="362505" cy="220463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8" name="Стрелка вниз 47"/>
          <p:cNvSpPr/>
          <p:nvPr/>
        </p:nvSpPr>
        <p:spPr bwMode="auto">
          <a:xfrm>
            <a:off x="4256842" y="4532053"/>
            <a:ext cx="362505" cy="220463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4247965" y="5029204"/>
            <a:ext cx="362505" cy="220463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3" name="Стрелка вниз 52"/>
          <p:cNvSpPr/>
          <p:nvPr/>
        </p:nvSpPr>
        <p:spPr bwMode="auto">
          <a:xfrm>
            <a:off x="4272737" y="5569093"/>
            <a:ext cx="301841" cy="228025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048" y="2710149"/>
            <a:ext cx="1743554" cy="276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750" y="2666081"/>
            <a:ext cx="1768168" cy="272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 descr="iCAKPIZ6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3027" y="848299"/>
            <a:ext cx="1005043" cy="75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Рисунок 46" descr="2_sm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05050" y="834508"/>
            <a:ext cx="1045379" cy="78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52" name="TextBox 51"/>
          <p:cNvSpPr txBox="1"/>
          <p:nvPr/>
        </p:nvSpPr>
        <p:spPr>
          <a:xfrm>
            <a:off x="372862" y="435006"/>
            <a:ext cx="38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11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6139" y="1237689"/>
            <a:ext cx="1393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200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240" y="1873188"/>
            <a:ext cx="2592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Замена фильтр-пресса в цехе обезвоживания осадка </a:t>
            </a:r>
            <a:endParaRPr lang="ru-RU" sz="14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3849568" y="1896393"/>
            <a:ext cx="790112" cy="284086"/>
          </a:xfrm>
          <a:prstGeom prst="rightArrow">
            <a:avLst/>
          </a:prstGeom>
          <a:solidFill>
            <a:srgbClr val="C9E9FF"/>
          </a:solidFill>
          <a:ln w="9525" cap="flat" cmpd="sng" algn="ctr">
            <a:solidFill>
              <a:srgbClr val="1969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0676" y="1630018"/>
            <a:ext cx="2339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Объем получаемого осадка снижен 8 тыс.м3/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сут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. Улучшена экологическая ситуация в районе пос. Б.Перемерки.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6241" y="3167270"/>
            <a:ext cx="2467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Модернизация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аэротенка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№ 7 очистных сооружений канализации</a:t>
            </a:r>
            <a:endParaRPr lang="ru-RU" sz="14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9553" y="2994991"/>
            <a:ext cx="2309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Повышение эффективности технологического процесса, степени биологической очистки стоков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5117" y="4718613"/>
            <a:ext cx="238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Инвестиции  в систему водоотведения в 2008 г.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7254" y="4743665"/>
            <a:ext cx="1893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51,4 млн. рублей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6" name="Picture 3" descr="C:\Documents and Settings\pr\Рабочий стол\_2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241" y="4293832"/>
            <a:ext cx="1511366" cy="174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V:\+фото\прессы испр.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3409" y="1282976"/>
            <a:ext cx="1809708" cy="147347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6" name="Picture 2" descr="V:\ОСК НТС\7-ремонт-аэроте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3258" y="2868799"/>
            <a:ext cx="1748901" cy="151546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105270" y="115410"/>
            <a:ext cx="5837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Совершенствование инфраструктуры водоотведения.  Основные мероприятия: </a:t>
            </a:r>
            <a:endParaRPr kumimoji="0" lang="ru-RU" sz="2000" dirty="0" smtClean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23" name="Стрелка вправо 22"/>
          <p:cNvSpPr/>
          <p:nvPr/>
        </p:nvSpPr>
        <p:spPr bwMode="auto">
          <a:xfrm>
            <a:off x="3851049" y="3238402"/>
            <a:ext cx="790112" cy="284086"/>
          </a:xfrm>
          <a:prstGeom prst="rightArrow">
            <a:avLst/>
          </a:prstGeom>
          <a:solidFill>
            <a:srgbClr val="C9E9FF"/>
          </a:solidFill>
          <a:ln w="9525" cap="flat" cmpd="sng" algn="ctr">
            <a:solidFill>
              <a:srgbClr val="1969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 bwMode="auto">
          <a:xfrm>
            <a:off x="3858446" y="4737248"/>
            <a:ext cx="790112" cy="284086"/>
          </a:xfrm>
          <a:prstGeom prst="rightArrow">
            <a:avLst/>
          </a:prstGeom>
          <a:solidFill>
            <a:srgbClr val="C9E9FF"/>
          </a:solidFill>
          <a:ln w="9525" cap="flat" cmpd="sng" algn="ctr">
            <a:solidFill>
              <a:srgbClr val="1969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2862" y="435006"/>
            <a:ext cx="38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12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1351" y="1083591"/>
            <a:ext cx="1393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2009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862" y="1560442"/>
            <a:ext cx="3393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solidFill>
                  <a:srgbClr val="000000"/>
                </a:solidFill>
                <a:latin typeface="+mn-lt"/>
              </a:rPr>
              <a:t>Восстановление и модернизация вторичного отстойника №8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,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замена переливных  гребней на новые (из нержавеющей стали); установлен </a:t>
            </a:r>
            <a:r>
              <a:rPr lang="ru-RU" sz="1200" dirty="0" err="1" smtClean="0">
                <a:solidFill>
                  <a:srgbClr val="000000"/>
                </a:solidFill>
                <a:latin typeface="+mn-lt"/>
              </a:rPr>
              <a:t>илосос</a:t>
            </a:r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 современной конструкции, стоимость  — 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7,2 млн. руб.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0575" y="1539027"/>
            <a:ext cx="1839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Повышение эффективности технологического процесса, степени биологической очистки стоков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194" y="3050342"/>
            <a:ext cx="35197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u="sng" dirty="0" smtClean="0">
                <a:solidFill>
                  <a:srgbClr val="000000"/>
                </a:solidFill>
                <a:latin typeface="+mn-lt"/>
              </a:rPr>
              <a:t>Восстановление и модернизация </a:t>
            </a:r>
            <a:r>
              <a:rPr lang="ru-RU" sz="1400" u="sng" dirty="0" err="1" smtClean="0">
                <a:solidFill>
                  <a:srgbClr val="000000"/>
                </a:solidFill>
                <a:latin typeface="+mn-lt"/>
              </a:rPr>
              <a:t>аэротенка</a:t>
            </a:r>
            <a:r>
              <a:rPr lang="ru-RU" sz="1400" u="sng" dirty="0" smtClean="0">
                <a:solidFill>
                  <a:srgbClr val="000000"/>
                </a:solidFill>
                <a:latin typeface="+mn-lt"/>
              </a:rPr>
              <a:t> № 5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замена верхних воздуховодов, устаревшей запорной арматуры (установлены новые заслонки, позволяющие равномерно регулировать воздух по длине </a:t>
            </a:r>
            <a:r>
              <a:rPr lang="ru-RU" sz="1200" dirty="0" err="1" smtClean="0">
                <a:solidFill>
                  <a:srgbClr val="000000"/>
                </a:solidFill>
                <a:latin typeface="+mn-lt"/>
              </a:rPr>
              <a:t>аэротенка</a:t>
            </a:r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), стоимость работ —</a:t>
            </a:r>
            <a:r>
              <a:rPr lang="ru-RU" sz="1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14 млн.руб.</a:t>
            </a:r>
            <a:endParaRPr lang="ru-RU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2076" y="3111690"/>
            <a:ext cx="2041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8490" y="4685289"/>
            <a:ext cx="3370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u="sng" dirty="0" smtClean="0">
                <a:solidFill>
                  <a:srgbClr val="000000"/>
                </a:solidFill>
                <a:latin typeface="+mn-lt"/>
              </a:rPr>
              <a:t>Капитальный ремонт распределительных  камер </a:t>
            </a:r>
            <a:r>
              <a:rPr lang="ru-RU" sz="1400" u="sng" dirty="0" err="1" smtClean="0">
                <a:solidFill>
                  <a:srgbClr val="000000"/>
                </a:solidFill>
                <a:latin typeface="+mn-lt"/>
              </a:rPr>
              <a:t>аэротенков</a:t>
            </a:r>
            <a:r>
              <a:rPr lang="ru-RU" sz="1400" u="sng" dirty="0" smtClean="0">
                <a:solidFill>
                  <a:srgbClr val="000000"/>
                </a:solidFill>
                <a:latin typeface="+mn-lt"/>
              </a:rPr>
              <a:t> № 1-6 ,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стоимость мероприятия — 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1, 2 млн.руб.</a:t>
            </a:r>
            <a:endParaRPr lang="ru-RU" sz="1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1050" y="1264319"/>
            <a:ext cx="2169995" cy="18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одзаголовок 25"/>
          <p:cNvSpPr txBox="1">
            <a:spLocks/>
          </p:cNvSpPr>
          <p:nvPr/>
        </p:nvSpPr>
        <p:spPr>
          <a:xfrm>
            <a:off x="4875187" y="4712586"/>
            <a:ext cx="1897039" cy="148760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1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Исключение загрязнения рельефа возможным переливом при пиковых нагрузках </a:t>
            </a:r>
            <a:endParaRPr kumimoji="1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2" descr="V:\ОСК НТС\7-ремонт-аэроте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5907" y="3102381"/>
            <a:ext cx="2068498" cy="146031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4" name="Picture 2" descr="V:\ОСК ФОТО\+фото\приемн.чаша испр.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8348" y="4703152"/>
            <a:ext cx="2119321" cy="142774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5" name="TextBox 24"/>
          <p:cNvSpPr txBox="1"/>
          <p:nvPr/>
        </p:nvSpPr>
        <p:spPr>
          <a:xfrm>
            <a:off x="4823790" y="3206412"/>
            <a:ext cx="2040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Улучшение качества биологической очистки. Снижение  энергопотребления.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23025" y="150721"/>
            <a:ext cx="5837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Совершенствование инфраструктуры водоотведения.  Основные мероприятия: </a:t>
            </a:r>
            <a:endParaRPr kumimoji="0" lang="ru-RU" sz="2000" dirty="0" smtClean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28" name="Стрелка вправо 27"/>
          <p:cNvSpPr/>
          <p:nvPr/>
        </p:nvSpPr>
        <p:spPr bwMode="auto">
          <a:xfrm>
            <a:off x="3780000" y="1896393"/>
            <a:ext cx="790112" cy="284086"/>
          </a:xfrm>
          <a:prstGeom prst="rightArrow">
            <a:avLst/>
          </a:prstGeom>
          <a:solidFill>
            <a:srgbClr val="C9E9FF"/>
          </a:solidFill>
          <a:ln w="9525" cap="flat" cmpd="sng" algn="ctr">
            <a:solidFill>
              <a:srgbClr val="1969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>
            <a:off x="3780000" y="3273912"/>
            <a:ext cx="790112" cy="284086"/>
          </a:xfrm>
          <a:prstGeom prst="rightArrow">
            <a:avLst/>
          </a:prstGeom>
          <a:solidFill>
            <a:srgbClr val="C9E9FF"/>
          </a:solidFill>
          <a:ln w="9525" cap="flat" cmpd="sng" algn="ctr">
            <a:solidFill>
              <a:srgbClr val="1969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>
            <a:off x="3780000" y="4935516"/>
            <a:ext cx="790112" cy="284086"/>
          </a:xfrm>
          <a:prstGeom prst="rightArrow">
            <a:avLst/>
          </a:prstGeom>
          <a:solidFill>
            <a:srgbClr val="C9E9FF"/>
          </a:solidFill>
          <a:ln w="9525" cap="flat" cmpd="sng" algn="ctr">
            <a:solidFill>
              <a:srgbClr val="1969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2862" y="435006"/>
            <a:ext cx="38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13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083075" y="371106"/>
            <a:ext cx="61201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just">
              <a:tabLst>
                <a:tab pos="457200" algn="l"/>
              </a:tabLst>
            </a:pPr>
            <a:endParaRPr kumimoji="0" lang="ru-RU" sz="1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7261" y="1299832"/>
            <a:ext cx="1393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2009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817" y="1731145"/>
            <a:ext cx="3459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u="sng" dirty="0" smtClean="0">
                <a:solidFill>
                  <a:srgbClr val="000000"/>
                </a:solidFill>
                <a:latin typeface="+mn-lt"/>
              </a:rPr>
              <a:t>Восстановление и модернизация первичного радиального отстойника № 5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,  </a:t>
            </a:r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замена переливных гребней и установка </a:t>
            </a:r>
            <a:r>
              <a:rPr lang="ru-RU" sz="1200" dirty="0" err="1" smtClean="0">
                <a:solidFill>
                  <a:srgbClr val="000000"/>
                </a:solidFill>
                <a:latin typeface="+mn-lt"/>
              </a:rPr>
              <a:t>жиропреграждающего</a:t>
            </a:r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 щита из нержавеющей стали, установка современной ходовой тележки привода </a:t>
            </a:r>
            <a:r>
              <a:rPr lang="ru-RU" sz="1200" dirty="0" err="1" smtClean="0">
                <a:solidFill>
                  <a:srgbClr val="000000"/>
                </a:solidFill>
                <a:latin typeface="+mn-lt"/>
              </a:rPr>
              <a:t>илоскреба</a:t>
            </a:r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, стоимость —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</a:p>
          <a:p>
            <a:pPr lvl="0"/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5 млн.руб.</a:t>
            </a:r>
            <a:endParaRPr lang="ru-RU" sz="14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8233" y="1806541"/>
            <a:ext cx="2147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Повышение эффективности технологического процесса</a:t>
            </a:r>
            <a:endParaRPr lang="ru-RU" sz="14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062" y="3251285"/>
            <a:ext cx="34985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u="sng" dirty="0" smtClean="0">
                <a:solidFill>
                  <a:srgbClr val="000000"/>
                </a:solidFill>
                <a:latin typeface="+mn-lt"/>
              </a:rPr>
              <a:t>Восстановление и модернизация песколовки № 4, </a:t>
            </a:r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установка современного </a:t>
            </a:r>
            <a:r>
              <a:rPr lang="ru-RU" sz="1200" dirty="0" err="1" smtClean="0">
                <a:solidFill>
                  <a:srgbClr val="000000"/>
                </a:solidFill>
                <a:latin typeface="+mn-lt"/>
              </a:rPr>
              <a:t>илоскреба</a:t>
            </a:r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, стоимость  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– 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2,9 млн.руб. </a:t>
            </a:r>
          </a:p>
          <a:p>
            <a:pPr lvl="0"/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r>
              <a:rPr lang="ru-RU" sz="1400" u="sng" dirty="0" smtClean="0">
                <a:solidFill>
                  <a:srgbClr val="000000"/>
                </a:solidFill>
                <a:latin typeface="+mn-lt"/>
              </a:rPr>
              <a:t>Капитальный ремонт сбросного канала очистных сооружений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,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стоимость мероприятия — 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165,66 тыс.руб.</a:t>
            </a:r>
          </a:p>
          <a:p>
            <a:r>
              <a:rPr lang="ru-RU" sz="1400" u="sng" dirty="0" smtClean="0">
                <a:solidFill>
                  <a:srgbClr val="000000"/>
                </a:solidFill>
                <a:latin typeface="+mn-lt"/>
              </a:rPr>
              <a:t>Модернизация </a:t>
            </a:r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канализационного коллектора по Волоколамскому </a:t>
            </a:r>
            <a:r>
              <a:rPr lang="ru-RU" sz="1200" dirty="0" err="1" smtClean="0">
                <a:solidFill>
                  <a:srgbClr val="000000"/>
                </a:solidFill>
                <a:latin typeface="+mn-lt"/>
              </a:rPr>
              <a:t>пр-у</a:t>
            </a:r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 и ул. Мичурина –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6,9 млн.руб.</a:t>
            </a:r>
            <a:endParaRPr lang="ru-RU" sz="14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696" y="5558451"/>
            <a:ext cx="302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Инвестиции  в систему водоотведения в 2009 г.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Подзаголовок 27"/>
          <p:cNvSpPr>
            <a:spLocks noGrp="1"/>
          </p:cNvSpPr>
          <p:nvPr>
            <p:ph type="subTitle" idx="1"/>
          </p:nvPr>
        </p:nvSpPr>
        <p:spPr>
          <a:xfrm>
            <a:off x="4554245" y="5633332"/>
            <a:ext cx="1934817" cy="496956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47 млн. рублей</a:t>
            </a:r>
          </a:p>
          <a:p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X:\ВИКТОР (ТО)\фото для презентации\фот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5843" y="1329151"/>
            <a:ext cx="2146328" cy="214291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V:\+фото\песколовка испр.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437" y="3741663"/>
            <a:ext cx="2168016" cy="216880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7" name="Подзаголовок 25"/>
          <p:cNvSpPr txBox="1">
            <a:spLocks/>
          </p:cNvSpPr>
          <p:nvPr/>
        </p:nvSpPr>
        <p:spPr>
          <a:xfrm>
            <a:off x="4523237" y="2888845"/>
            <a:ext cx="2279374" cy="11926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1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Улучшение очистки от взвешенных веществ. Сокращение износа оборудования</a:t>
            </a:r>
            <a:r>
              <a:rPr kumimoji="1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 абразивных веществ</a:t>
            </a:r>
            <a:r>
              <a:rPr kumimoji="1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1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5"/>
          <p:cNvSpPr txBox="1">
            <a:spLocks/>
          </p:cNvSpPr>
          <p:nvPr/>
        </p:nvSpPr>
        <p:spPr>
          <a:xfrm>
            <a:off x="4492101" y="4152305"/>
            <a:ext cx="2112885" cy="9967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1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Снижение вероятности утечек СВ и загрязнения территории </a:t>
            </a:r>
            <a:endParaRPr kumimoji="1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31903" y="115211"/>
            <a:ext cx="5837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Совершенствование инфраструктуры водоотведения.  Основные мероприятия: </a:t>
            </a:r>
            <a:endParaRPr kumimoji="0" lang="ru-RU" sz="2000" dirty="0" smtClean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26" name="Стрелка вправо 25"/>
          <p:cNvSpPr/>
          <p:nvPr/>
        </p:nvSpPr>
        <p:spPr bwMode="auto">
          <a:xfrm>
            <a:off x="3780000" y="1896393"/>
            <a:ext cx="790112" cy="284086"/>
          </a:xfrm>
          <a:prstGeom prst="rightArrow">
            <a:avLst/>
          </a:prstGeom>
          <a:solidFill>
            <a:srgbClr val="C9E9FF"/>
          </a:solidFill>
          <a:ln w="9525" cap="flat" cmpd="sng" algn="ctr">
            <a:solidFill>
              <a:srgbClr val="1969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 bwMode="auto">
          <a:xfrm>
            <a:off x="3780000" y="3273912"/>
            <a:ext cx="790112" cy="284086"/>
          </a:xfrm>
          <a:prstGeom prst="rightArrow">
            <a:avLst/>
          </a:prstGeom>
          <a:solidFill>
            <a:srgbClr val="C9E9FF"/>
          </a:solidFill>
          <a:ln w="9525" cap="flat" cmpd="sng" algn="ctr">
            <a:solidFill>
              <a:srgbClr val="1969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>
            <a:off x="3744490" y="4251935"/>
            <a:ext cx="790112" cy="284086"/>
          </a:xfrm>
          <a:prstGeom prst="rightArrow">
            <a:avLst/>
          </a:prstGeom>
          <a:solidFill>
            <a:srgbClr val="C9E9FF"/>
          </a:solidFill>
          <a:ln w="9525" cap="flat" cmpd="sng" algn="ctr">
            <a:solidFill>
              <a:srgbClr val="1969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>
            <a:off x="3772600" y="5647208"/>
            <a:ext cx="790112" cy="284086"/>
          </a:xfrm>
          <a:prstGeom prst="rightArrow">
            <a:avLst/>
          </a:prstGeom>
          <a:solidFill>
            <a:srgbClr val="C9E9FF"/>
          </a:solidFill>
          <a:ln w="9525" cap="flat" cmpd="sng" algn="ctr">
            <a:solidFill>
              <a:srgbClr val="1969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2862" y="435006"/>
            <a:ext cx="38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14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66139" y="1237689"/>
            <a:ext cx="1393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2010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591" y="1873188"/>
            <a:ext cx="3684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u="sng" dirty="0" smtClean="0">
                <a:solidFill>
                  <a:srgbClr val="000000"/>
                </a:solidFill>
                <a:latin typeface="+mn-lt"/>
              </a:rPr>
              <a:t>Восстановление и модернизация первичного отстойника № 2: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замена переливных гребней и установка </a:t>
            </a:r>
            <a:r>
              <a:rPr lang="ru-RU" sz="1200" dirty="0" err="1" smtClean="0">
                <a:solidFill>
                  <a:srgbClr val="000000"/>
                </a:solidFill>
                <a:latin typeface="+mn-lt"/>
              </a:rPr>
              <a:t>жиропреграждающего</a:t>
            </a:r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 щита из нержавеющей стали, стоимость —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7,7 млн. руб.</a:t>
            </a:r>
          </a:p>
          <a:p>
            <a:endParaRPr lang="ru-RU" sz="14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7410" y="1766656"/>
            <a:ext cx="22460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kern="0" dirty="0" smtClean="0">
                <a:solidFill>
                  <a:srgbClr val="000000"/>
                </a:solidFill>
                <a:latin typeface="+mn-lt"/>
              </a:rPr>
              <a:t>Улучшение технологического процесса, повышение экологичности производства</a:t>
            </a:r>
            <a:endParaRPr lang="ru-RU" sz="14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639" y="3789221"/>
            <a:ext cx="33368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u="sng" dirty="0" smtClean="0">
                <a:solidFill>
                  <a:srgbClr val="000000"/>
                </a:solidFill>
                <a:latin typeface="+mn-lt"/>
              </a:rPr>
              <a:t>Восстановление и модернизация вторичного отстойника № 4: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замена переливных гребней на новые из нержавеющей стали, установка </a:t>
            </a:r>
            <a:r>
              <a:rPr lang="ru-RU" sz="1200" dirty="0" err="1" smtClean="0">
                <a:solidFill>
                  <a:srgbClr val="000000"/>
                </a:solidFill>
                <a:latin typeface="+mn-lt"/>
              </a:rPr>
              <a:t>илососа</a:t>
            </a:r>
            <a:r>
              <a:rPr lang="ru-RU" sz="1200" dirty="0" smtClean="0">
                <a:solidFill>
                  <a:srgbClr val="000000"/>
                </a:solidFill>
                <a:latin typeface="+mn-lt"/>
              </a:rPr>
              <a:t> современной конструкции, стоимость — </a:t>
            </a:r>
          </a:p>
          <a:p>
            <a:pPr lvl="0"/>
            <a:r>
              <a:rPr lang="ru-RU" sz="1400" dirty="0" smtClean="0">
                <a:solidFill>
                  <a:srgbClr val="FF0000"/>
                </a:solidFill>
              </a:rPr>
              <a:t>6,3 млн. руб.</a:t>
            </a:r>
          </a:p>
          <a:p>
            <a:endParaRPr lang="ru-RU" sz="14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006902" y="424114"/>
            <a:ext cx="6116847" cy="36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tabLst>
                <a:tab pos="457200" algn="l"/>
              </a:tabLst>
            </a:pPr>
            <a:endParaRPr kumimoji="0" lang="ru-RU" sz="18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X:\ВИКТОР (ТО)\фото для презентации\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767" y="1364778"/>
            <a:ext cx="1978926" cy="192433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X:\ВИКТОР (ТО)\фото для презентации 2\IMG_1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798" y="3753135"/>
            <a:ext cx="1994895" cy="218364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1" name="TextBox 20"/>
          <p:cNvSpPr txBox="1"/>
          <p:nvPr/>
        </p:nvSpPr>
        <p:spPr>
          <a:xfrm>
            <a:off x="4651899" y="3845510"/>
            <a:ext cx="22120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Улучшение технологического процесса. Уменьшение выноса взвешенных веществ в водоем.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31903" y="124089"/>
            <a:ext cx="5837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Совершенствование инфраструктуры водоотведения.  Основные мероприятия: </a:t>
            </a:r>
            <a:endParaRPr kumimoji="0" lang="ru-RU" sz="2000" dirty="0" smtClean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22" name="Стрелка вправо 21"/>
          <p:cNvSpPr/>
          <p:nvPr/>
        </p:nvSpPr>
        <p:spPr bwMode="auto">
          <a:xfrm>
            <a:off x="3753367" y="1896393"/>
            <a:ext cx="790112" cy="284086"/>
          </a:xfrm>
          <a:prstGeom prst="rightArrow">
            <a:avLst/>
          </a:prstGeom>
          <a:solidFill>
            <a:srgbClr val="C9E9FF"/>
          </a:solidFill>
          <a:ln w="9525" cap="flat" cmpd="sng" algn="ctr">
            <a:solidFill>
              <a:srgbClr val="1969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 bwMode="auto">
          <a:xfrm>
            <a:off x="3763724" y="3877593"/>
            <a:ext cx="790112" cy="284086"/>
          </a:xfrm>
          <a:prstGeom prst="rightArrow">
            <a:avLst/>
          </a:prstGeom>
          <a:solidFill>
            <a:srgbClr val="C9E9FF"/>
          </a:solidFill>
          <a:ln w="9525" cap="flat" cmpd="sng" algn="ctr">
            <a:solidFill>
              <a:srgbClr val="1969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862" y="435006"/>
            <a:ext cx="38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15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-150098" y="786946"/>
            <a:ext cx="8112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902" y="1047655"/>
            <a:ext cx="11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2010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278" y="1594892"/>
            <a:ext cx="33925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Строительство самотечного канализационного дюкера через р.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Тверца</a:t>
            </a:r>
            <a:endParaRPr lang="ru-RU" sz="1400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52,53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млн. </a:t>
            </a:r>
            <a:r>
              <a:rPr lang="ru-RU" sz="1400" dirty="0" err="1" smtClean="0">
                <a:solidFill>
                  <a:srgbClr val="FF0000"/>
                </a:solidFill>
                <a:latin typeface="+mn-lt"/>
              </a:rPr>
              <a:t>руб</a:t>
            </a:r>
            <a:endParaRPr lang="ru-RU" sz="1400" dirty="0" smtClean="0">
              <a:solidFill>
                <a:srgbClr val="FF0000"/>
              </a:solidFill>
              <a:latin typeface="+mn-lt"/>
            </a:endParaRPr>
          </a:p>
          <a:p>
            <a:endParaRPr lang="ru-RU" sz="14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Строительство второй напорной линии КНС – 3А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7,41 млн. руб.</a:t>
            </a:r>
            <a:endParaRPr lang="ru-RU" sz="14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3059" y="1789044"/>
            <a:ext cx="4642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Повышение надежности транспортировки стоков Исключается возможность возникновения аварийных ситуаций и загрязнения  рек Волги и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Тверцы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</a:t>
            </a:r>
            <a:endParaRPr lang="ru-RU" sz="14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2187" y="1156137"/>
            <a:ext cx="6042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Инвестиции  в систему водоотведения в 2010 году - 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95 млн. руб.</a:t>
            </a:r>
          </a:p>
          <a:p>
            <a:endParaRPr lang="ru-RU" sz="1400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2" name="Picture 2" descr="C:\Users\Ольга\Downloads\водоканал6077.jpg"/>
          <p:cNvPicPr>
            <a:picLocks noChangeAspect="1" noChangeArrowheads="1"/>
          </p:cNvPicPr>
          <p:nvPr/>
        </p:nvPicPr>
        <p:blipFill>
          <a:blip r:embed="rId2" cstate="print"/>
          <a:srcRect l="26459" t="7808" r="15996"/>
          <a:stretch>
            <a:fillRect/>
          </a:stretch>
        </p:blipFill>
        <p:spPr bwMode="auto">
          <a:xfrm>
            <a:off x="5399572" y="2562716"/>
            <a:ext cx="3343986" cy="3564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3" name="Picture 2" descr="C:\Users\Ольга\Downloads\водоканал5936.jpg"/>
          <p:cNvPicPr>
            <a:picLocks noChangeAspect="1" noChangeArrowheads="1"/>
          </p:cNvPicPr>
          <p:nvPr/>
        </p:nvPicPr>
        <p:blipFill>
          <a:blip r:embed="rId3" cstate="print"/>
          <a:srcRect l="3722" r="4527"/>
          <a:stretch>
            <a:fillRect/>
          </a:stretch>
        </p:blipFill>
        <p:spPr bwMode="auto">
          <a:xfrm>
            <a:off x="1802511" y="3379662"/>
            <a:ext cx="3374518" cy="2448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146892" y="117590"/>
            <a:ext cx="5837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Совершенствование инфраструктуры водоотведения.  Основные мероприятия: </a:t>
            </a:r>
            <a:endParaRPr kumimoji="0" lang="ru-RU" sz="2000" dirty="0" smtClean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25" name="Стрелка вправо 24"/>
          <p:cNvSpPr/>
          <p:nvPr/>
        </p:nvSpPr>
        <p:spPr bwMode="auto">
          <a:xfrm>
            <a:off x="3522548" y="1878638"/>
            <a:ext cx="790112" cy="284086"/>
          </a:xfrm>
          <a:prstGeom prst="rightArrow">
            <a:avLst/>
          </a:prstGeom>
          <a:solidFill>
            <a:srgbClr val="C9E9FF"/>
          </a:solidFill>
          <a:ln w="9525" cap="flat" cmpd="sng" algn="ctr">
            <a:solidFill>
              <a:srgbClr val="1969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2862" y="435006"/>
            <a:ext cx="38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16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-150098" y="786946"/>
            <a:ext cx="8112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1903" y="124089"/>
            <a:ext cx="5837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Совершенствование инфраструктуры водоотведения.  Основные мероприятия: </a:t>
            </a:r>
            <a:endParaRPr kumimoji="0" lang="ru-RU" sz="2000" dirty="0" smtClean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197" y="1219933"/>
            <a:ext cx="1393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2010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128" y="1341300"/>
            <a:ext cx="5485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594FF"/>
                </a:solidFill>
              </a:rPr>
              <a:t>Перспективные мероприятия, начатые в 2010 г. </a:t>
            </a:r>
            <a:endParaRPr lang="ru-RU" sz="1400" b="0" dirty="0">
              <a:solidFill>
                <a:srgbClr val="0594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9843" y="2160104"/>
            <a:ext cx="3233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Передача в собственность ООО «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Эко-КонтракшнГрупп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» отходов 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механичес-кой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и биологической очистки сточных вод для переработки и  вывоза,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стои-мость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—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7,8 млн.руб.</a:t>
            </a:r>
          </a:p>
          <a:p>
            <a:endParaRPr lang="ru-RU" sz="14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9857" y="1819216"/>
            <a:ext cx="24622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Переработка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промышлен-ного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отхода в компост.</a:t>
            </a:r>
          </a:p>
          <a:p>
            <a:pPr lvl="0"/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Исключение негативного воздействия на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окружаю-щую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среду от отходов процессов биологической очистки стоков. 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341" y="3829878"/>
            <a:ext cx="31937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Проектирование модернизации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аэро-тенков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№№1,2 с применением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техно-логии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нитри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– и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денит-рификации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де-сфосфатизации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с последующей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пер-спективой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использования данной технологии на других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аэротенках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ООО «Тверь Водоканал»</a:t>
            </a:r>
          </a:p>
          <a:p>
            <a:pPr lvl="0"/>
            <a:endParaRPr lang="ru-RU" sz="1400" b="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5367" y="3833547"/>
            <a:ext cx="22927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Возможность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примене-ния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технологий очистки сточных вод от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боиген-ных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загрязнений. Снижение уровня негативного воздействия на окружающую среду.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074" name="Picture 2" descr="V:\Фото Очистных\P1000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887" y="1952111"/>
            <a:ext cx="2033886" cy="169661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 descr="V:\ОСК ФОТО\+фото\аэротенк испр.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140" y="3912576"/>
            <a:ext cx="2040834" cy="189837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25" name="Стрелка вправо 24"/>
          <p:cNvSpPr/>
          <p:nvPr/>
        </p:nvSpPr>
        <p:spPr bwMode="auto">
          <a:xfrm>
            <a:off x="3744490" y="2420176"/>
            <a:ext cx="790112" cy="284086"/>
          </a:xfrm>
          <a:prstGeom prst="rightArrow">
            <a:avLst/>
          </a:prstGeom>
          <a:solidFill>
            <a:srgbClr val="C9E9FF"/>
          </a:solidFill>
          <a:ln w="9525" cap="flat" cmpd="sng" algn="ctr">
            <a:solidFill>
              <a:srgbClr val="1969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 bwMode="auto">
          <a:xfrm>
            <a:off x="3753368" y="3867237"/>
            <a:ext cx="790112" cy="284086"/>
          </a:xfrm>
          <a:prstGeom prst="rightArrow">
            <a:avLst/>
          </a:prstGeom>
          <a:solidFill>
            <a:srgbClr val="C9E9FF"/>
          </a:solidFill>
          <a:ln w="9525" cap="flat" cmpd="sng" algn="ctr">
            <a:solidFill>
              <a:srgbClr val="1969B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2862" y="435006"/>
            <a:ext cx="38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17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6166" y="1324944"/>
            <a:ext cx="139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2010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1052" y="1015319"/>
            <a:ext cx="3971108" cy="1600438"/>
          </a:xfrm>
          <a:prstGeom prst="rect">
            <a:avLst/>
          </a:prstGeom>
          <a:solidFill>
            <a:srgbClr val="C9E9FF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Приобретение 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 9  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единиц специальной техники: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комбинированная  машина КО-560           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каналопромывочная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автомашинаКО-514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автомашина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илососная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КО-510 К – 2 шт.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аварийная  машина УАЗ 390944 – 2 шт.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автоцистерна  (емкость 4,2м3)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ГАЗ 3309 – 2 шт.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установка водоотливная УВ-2 (насос С-569)</a:t>
            </a:r>
          </a:p>
        </p:txBody>
      </p:sp>
      <p:pic>
        <p:nvPicPr>
          <p:cNvPr id="12292" name="Picture 4" descr="C:\Documents and Settings\pr\Рабочий стол\мафынка манень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940" y="5143212"/>
            <a:ext cx="2653869" cy="100965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114148" y="115211"/>
            <a:ext cx="5837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Совершенствование инфраструктуры водоотведения.  Основные мероприятия: </a:t>
            </a:r>
            <a:endParaRPr kumimoji="0" lang="ru-RU" sz="2000" dirty="0" smtClean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280" y="5180121"/>
            <a:ext cx="5512526" cy="461665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</a:rPr>
              <a:t>Итого  -     25, 67 млн. руб. </a:t>
            </a:r>
            <a:endParaRPr kumimoji="0" lang="ru-RU" sz="2400" b="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77" y="2846448"/>
            <a:ext cx="139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2009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638" y="4197123"/>
            <a:ext cx="139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2008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4107" y="2815743"/>
            <a:ext cx="4036423" cy="1169551"/>
          </a:xfrm>
          <a:prstGeom prst="rect">
            <a:avLst/>
          </a:prstGeom>
          <a:solidFill>
            <a:srgbClr val="C9E9FF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Приобретение  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 единиц специальной техники: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автомашина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илососная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КО 507 АМ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экскаватор пневмоколесный ЕК 1465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кран автомобильный КС 3577-3К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аварийная  машина УАЗ 390944 – 2 шт.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2675" y="4163469"/>
            <a:ext cx="4056588" cy="738664"/>
          </a:xfrm>
          <a:prstGeom prst="rect">
            <a:avLst/>
          </a:prstGeom>
          <a:solidFill>
            <a:srgbClr val="C9E9FF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Приобретение 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 4  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единиц специальной техники: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+mn-lt"/>
              </a:rPr>
              <a:t>каналопромывочной</a:t>
            </a: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машины КО-512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 аварийная  машина  ГАЗ 3307 – 3 шт.</a:t>
            </a:r>
            <a:endParaRPr lang="ru-RU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03315" y="975805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11,94 млн. руб. 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168311" y="2833140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8,95 млн. руб. 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86066" y="4180771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4,78 млн. руб. </a:t>
            </a:r>
            <a:endParaRPr lang="ru-RU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27" name="TextBox 26"/>
          <p:cNvSpPr txBox="1"/>
          <p:nvPr/>
        </p:nvSpPr>
        <p:spPr>
          <a:xfrm>
            <a:off x="372862" y="435006"/>
            <a:ext cx="38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18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57101" y="1074159"/>
            <a:ext cx="1393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2010 г.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043" y="1148598"/>
            <a:ext cx="5976731" cy="1261884"/>
          </a:xfrm>
          <a:prstGeom prst="rect">
            <a:avLst/>
          </a:prstGeom>
          <a:solidFill>
            <a:srgbClr val="C9E9FF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0000"/>
                </a:solidFill>
              </a:rPr>
              <a:t>Каналопромывочные</a:t>
            </a:r>
            <a:r>
              <a:rPr lang="ru-RU" sz="1600" dirty="0" smtClean="0">
                <a:solidFill>
                  <a:srgbClr val="000000"/>
                </a:solidFill>
              </a:rPr>
              <a:t> машины КО-560 хорошо </a:t>
            </a:r>
            <a:r>
              <a:rPr lang="ru-RU" sz="1600" dirty="0" err="1" smtClean="0">
                <a:solidFill>
                  <a:srgbClr val="000000"/>
                </a:solidFill>
              </a:rPr>
              <a:t>зареко-мендовали</a:t>
            </a:r>
            <a:r>
              <a:rPr lang="ru-RU" sz="1600" dirty="0" smtClean="0">
                <a:solidFill>
                  <a:srgbClr val="000000"/>
                </a:solidFill>
              </a:rPr>
              <a:t> себя на рынке коммунальных услуг РФ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3,3 млн. руб.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6614" y="1828800"/>
            <a:ext cx="23348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Технические характеристики КО-560</a:t>
            </a:r>
            <a:endParaRPr lang="ru-RU" sz="1000" dirty="0" smtClean="0">
              <a:latin typeface="+mn-lt"/>
              <a:ea typeface="Times New Roman"/>
              <a:cs typeface="Times New Roman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000" b="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Базовое шасси - КамАЗ- 53229</a:t>
            </a: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000" b="0" dirty="0" smtClean="0">
              <a:latin typeface="+mn-lt"/>
              <a:ea typeface="Times New Roman"/>
              <a:cs typeface="Times New Roman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000" b="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Мощность двигателя  - 206кВт</a:t>
            </a: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000" b="0" dirty="0" smtClean="0">
              <a:latin typeface="+mn-lt"/>
              <a:ea typeface="Times New Roman"/>
              <a:cs typeface="Times New Roman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000" b="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Вместимость цистерны   - 6 м3</a:t>
            </a: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000" b="0" dirty="0" smtClean="0">
              <a:latin typeface="+mn-lt"/>
              <a:ea typeface="Times New Roman"/>
              <a:cs typeface="Times New Roman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000" b="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Диаметр очищаемых труб  - 150-1000 мм?</a:t>
            </a: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000" b="0" dirty="0" smtClean="0">
              <a:latin typeface="+mn-lt"/>
              <a:ea typeface="Times New Roman"/>
              <a:cs typeface="Times New Roman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000" b="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Длина рукава высокого давления  - 100 м?</a:t>
            </a: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000" b="0" dirty="0" smtClean="0">
              <a:latin typeface="+mn-lt"/>
              <a:ea typeface="Times New Roman"/>
              <a:cs typeface="Times New Roman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000" b="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Производительность насоса - 12,5 м3/ ч ? </a:t>
            </a: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000" b="0" dirty="0" smtClean="0">
              <a:latin typeface="+mn-lt"/>
              <a:ea typeface="Times New Roman"/>
              <a:cs typeface="Times New Roman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000" b="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Температурный режим работы  -   -20 +45 С?</a:t>
            </a: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000" b="0" dirty="0" smtClean="0">
              <a:latin typeface="+mn-lt"/>
              <a:ea typeface="Times New Roman"/>
              <a:cs typeface="Times New Roman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000" b="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Масса  - 24тонн </a:t>
            </a:r>
            <a:endParaRPr lang="ru-RU" sz="1000" b="0" dirty="0" smtClean="0">
              <a:latin typeface="+mn-lt"/>
              <a:ea typeface="Times New Roman"/>
              <a:cs typeface="Times New Roman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000" b="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Габаритные размеры КО-560</a:t>
            </a:r>
          </a:p>
          <a:p>
            <a:pPr>
              <a:lnSpc>
                <a:spcPts val="1125"/>
              </a:lnSpc>
              <a:spcAft>
                <a:spcPts val="0"/>
              </a:spcAft>
            </a:pPr>
            <a:endParaRPr lang="ru-RU" sz="1000" b="0" dirty="0" smtClean="0">
              <a:latin typeface="+mn-lt"/>
              <a:ea typeface="Times New Roman"/>
              <a:cs typeface="Times New Roman"/>
            </a:endParaRP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000" b="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длина - 8,25 м, ширина – 2,5 м, </a:t>
            </a:r>
          </a:p>
          <a:p>
            <a:pPr>
              <a:lnSpc>
                <a:spcPts val="1125"/>
              </a:lnSpc>
              <a:spcAft>
                <a:spcPts val="0"/>
              </a:spcAft>
            </a:pPr>
            <a:r>
              <a:rPr lang="ru-RU" sz="1000" b="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высота – 3,5 м </a:t>
            </a:r>
            <a:endParaRPr lang="ru-RU" sz="1000" b="0" dirty="0">
              <a:latin typeface="+mn-lt"/>
              <a:ea typeface="Times New Roman"/>
              <a:cs typeface="Times New Roman"/>
            </a:endParaRPr>
          </a:p>
        </p:txBody>
      </p:sp>
      <p:pic>
        <p:nvPicPr>
          <p:cNvPr id="12292" name="Picture 4" descr="C:\Documents and Settings\pr\Рабочий стол\мафынка манень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003" y="4895018"/>
            <a:ext cx="2653869" cy="100965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114148" y="124089"/>
            <a:ext cx="5837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kumimoji="0"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Совершенствование инфраструктуры водоотведения.  Основные мероприятия: </a:t>
            </a:r>
            <a:endParaRPr kumimoji="0" lang="ru-RU" sz="2000" dirty="0" smtClean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128" y="4935984"/>
            <a:ext cx="5530789" cy="1754326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/>
            <a:r>
              <a:rPr kumimoji="0" lang="ru-RU" sz="1200" b="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ahoma" pitchFamily="34" charset="0"/>
              </a:rPr>
              <a:t>Модель предназначена для очистки ливневых канализационных труб от осадков и засоров (жир, песок, ил, тряпки и т.д.). За счет высокого качества очистки значительно увеличивается время эксплуатации объекта без текущего и капитального ремонта.</a:t>
            </a:r>
            <a:endParaRPr kumimoji="0" lang="ru-RU" sz="1200" b="0" dirty="0" smtClean="0">
              <a:solidFill>
                <a:schemeClr val="tx1"/>
              </a:solidFill>
              <a:latin typeface="+mn-lt"/>
            </a:endParaRPr>
          </a:p>
          <a:p>
            <a:pPr lvl="0" eaLnBrk="0" hangingPunct="0"/>
            <a:r>
              <a:rPr kumimoji="0" lang="ru-RU" sz="1200" b="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ahoma" pitchFamily="34" charset="0"/>
              </a:rPr>
              <a:t>Работа с трубами различного диаметра и степени засоренности осуществляется посредством сменных </a:t>
            </a:r>
            <a:r>
              <a:rPr kumimoji="0" lang="ru-RU" sz="1200" b="0" dirty="0" err="1" smtClean="0">
                <a:solidFill>
                  <a:srgbClr val="000000"/>
                </a:solidFill>
                <a:latin typeface="+mn-lt"/>
                <a:ea typeface="Times New Roman" pitchFamily="18" charset="0"/>
                <a:cs typeface="Tahoma" pitchFamily="34" charset="0"/>
              </a:rPr>
              <a:t>размывочных</a:t>
            </a:r>
            <a:r>
              <a:rPr kumimoji="0" lang="ru-RU" sz="1200" b="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ahoma" pitchFamily="34" charset="0"/>
              </a:rPr>
              <a:t> головок. </a:t>
            </a:r>
            <a:r>
              <a:rPr kumimoji="0" lang="ru-RU" sz="1200" b="0" dirty="0" err="1" smtClean="0">
                <a:solidFill>
                  <a:srgbClr val="000000"/>
                </a:solidFill>
                <a:latin typeface="+mn-lt"/>
                <a:ea typeface="Times New Roman" pitchFamily="18" charset="0"/>
                <a:cs typeface="Tahoma" pitchFamily="34" charset="0"/>
              </a:rPr>
              <a:t>Размывочная</a:t>
            </a:r>
            <a:r>
              <a:rPr kumimoji="0" lang="ru-RU" sz="1200" b="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Tahoma" pitchFamily="34" charset="0"/>
              </a:rPr>
              <a:t> головка вставляется в трубу, где под действием реактивной силы она начинает двигаться вперед по трубе и постепенно размывает осадок при помощи водяных струй, подаваемых под высоким давлением.</a:t>
            </a:r>
            <a:endParaRPr kumimoji="0" lang="ru-RU" sz="1200" b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Рисунок 11" descr="http://arkommash.ru/pic/podium/ko560/frontrigh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498" y="2463799"/>
            <a:ext cx="4648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19" name="TextBox 18"/>
          <p:cNvSpPr txBox="1"/>
          <p:nvPr/>
        </p:nvSpPr>
        <p:spPr>
          <a:xfrm>
            <a:off x="372862" y="435006"/>
            <a:ext cx="38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19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114" y="1004396"/>
            <a:ext cx="7722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8AF2"/>
                </a:solidFill>
              </a:rPr>
              <a:t>Документы, в которых обозначены основные направления государственной экологической политики</a:t>
            </a:r>
            <a:endParaRPr lang="ru-RU" sz="1600" dirty="0">
              <a:solidFill>
                <a:srgbClr val="008AF2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2568" y="1500777"/>
            <a:ext cx="8059737" cy="34820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1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00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ru-RU" sz="13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400" kern="0" dirty="0" smtClean="0">
                <a:solidFill>
                  <a:srgbClr val="000000"/>
                </a:solidFill>
                <a:latin typeface="+mn-lt"/>
              </a:rPr>
              <a:t>Водный кодекс РФ от 3 июня 2006 г. № 74-ФЗ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00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1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Федеральный закон от 10 января 2002 г. №7-ФЗ «Об охране окружающей среды»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00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+mn-lt"/>
              </a:rPr>
              <a:t>Федеральный закон от 04 мая 1999 г. №96-ФЗ «Об охране атмосферного воздуха»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00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1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Федеральный закон от 24 июня 1998 г. №89-ФЗ «Об отходах производства и потребления»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00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1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Водная стратегия Российской Федерации на период до 2020 года (утв. Распоряжением Правительства Российской Федерации от 27.08.2009 № 1235-р);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00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1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Распоряжение Правительства Российской Федерации об утверждении Комплекса мер по охране окружающей среды  в части обеспечения экологической и радиационной безопасности в Российской Федерации (от 18.08.2009 № 1166-р).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00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1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по подготовке государственной программы «Чистая вода».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800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1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Федеральный закон «Об энергосбережении и о повышении энергетической эффективности».</a:t>
            </a:r>
          </a:p>
          <a:p>
            <a:endParaRPr lang="ru-RU" sz="1300" b="0" dirty="0" smtClean="0">
              <a:solidFill>
                <a:schemeClr val="bg1">
                  <a:lumMod val="75000"/>
                </a:schemeClr>
              </a:solidFill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tabLst/>
              <a:defRPr/>
            </a:pPr>
            <a:endParaRPr kumimoji="1" lang="ru-RU" sz="13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8316" y="222249"/>
            <a:ext cx="5935530" cy="60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Общее состояние природоохранного законодательства</a:t>
            </a:r>
            <a:endParaRPr lang="ru-RU" sz="2000" b="0" dirty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cxnSp>
        <p:nvCxnSpPr>
          <p:cNvPr id="6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7" name="Прямоугольник 6"/>
          <p:cNvSpPr/>
          <p:nvPr/>
        </p:nvSpPr>
        <p:spPr bwMode="auto">
          <a:xfrm>
            <a:off x="509641" y="4904628"/>
            <a:ext cx="7785463" cy="1110343"/>
          </a:xfrm>
          <a:prstGeom prst="rect">
            <a:avLst/>
          </a:prstGeom>
          <a:noFill/>
          <a:ln w="2857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7774" y="4961719"/>
            <a:ext cx="6884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1969B9"/>
                </a:solidFill>
                <a:cs typeface="Tahoma" pitchFamily="34" charset="0"/>
              </a:rPr>
              <a:t>Российские предприятия ВКХ стали заложниками экологического законодательства, согласно которому  водоканалы несут ответственность за превышение загрязняющих веществ в сточных водах</a:t>
            </a:r>
          </a:p>
          <a:p>
            <a:r>
              <a:rPr lang="ru-RU" sz="1400" dirty="0" smtClean="0">
                <a:solidFill>
                  <a:srgbClr val="1969B9"/>
                </a:solidFill>
                <a:cs typeface="Tahoma" pitchFamily="34" charset="0"/>
              </a:rPr>
              <a:t>Водоканалы  не загрязняют стоки, а транспортируют и очищают их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17250" y="435006"/>
            <a:ext cx="275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2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6342" y="115410"/>
            <a:ext cx="5912528" cy="639965"/>
          </a:xfrm>
        </p:spPr>
        <p:txBody>
          <a:bodyPr/>
          <a:lstStyle/>
          <a:p>
            <a:pPr lvl="0" algn="ctr"/>
            <a:r>
              <a:rPr kumimoji="0"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Перспективные направления  водоотведения г. Твери </a:t>
            </a:r>
            <a:r>
              <a:rPr kumimoji="0" lang="ru-RU" sz="2000" dirty="0" smtClean="0">
                <a:solidFill>
                  <a:srgbClr val="1969B9"/>
                </a:solidFill>
                <a:effectLst/>
              </a:rPr>
              <a:t/>
            </a:r>
            <a:br>
              <a:rPr kumimoji="0" lang="ru-RU" sz="2000" dirty="0" smtClean="0">
                <a:solidFill>
                  <a:srgbClr val="1969B9"/>
                </a:solidFill>
                <a:effectLst/>
              </a:rPr>
            </a:br>
            <a:endParaRPr lang="ru-RU" sz="2000" dirty="0">
              <a:solidFill>
                <a:srgbClr val="1969B9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2660" y="942701"/>
            <a:ext cx="7945515" cy="2264325"/>
          </a:xfrm>
        </p:spPr>
        <p:txBody>
          <a:bodyPr/>
          <a:lstStyle/>
          <a:p>
            <a:pPr marL="92075" lvl="3" indent="90488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+mn-lt"/>
              </a:rPr>
              <a:t>Дальнейшая модернизация  городских очистных сооружений с внедрением процессов глубокой очистки стоков;</a:t>
            </a:r>
          </a:p>
          <a:p>
            <a:pPr marL="92075" lvl="3" indent="90488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+mn-lt"/>
              </a:rPr>
              <a:t> Повышение надежности  системы транспортировки стоков - прокладка резервных напорных трубопроводов от 13-ти КНС;</a:t>
            </a:r>
          </a:p>
          <a:p>
            <a:pPr marL="92075" lvl="3" indent="90488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+mn-lt"/>
              </a:rPr>
              <a:t>Повышение надежности функционирования КНС путем автоматизации основных технологических процессов и исключения человеческого фактора;</a:t>
            </a:r>
          </a:p>
          <a:p>
            <a:pPr marL="92075" lvl="3" indent="90488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+mn-lt"/>
              </a:rPr>
              <a:t>Работы по утилизации отходов от процессов биологической очистки стоков.</a:t>
            </a:r>
          </a:p>
          <a:p>
            <a:pPr marL="92075" lvl="3" indent="90488" algn="just"/>
            <a:endParaRPr lang="ru-RU" sz="14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92075" lvl="3" indent="90488" algn="just"/>
            <a:endParaRPr lang="ru-RU" sz="1400" dirty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56871" y="3311181"/>
          <a:ext cx="361140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760"/>
                <a:gridCol w="234364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Капиталовложения в систему водоотведения </a:t>
                      </a:r>
                      <a:endParaRPr lang="ru-RU" dirty="0"/>
                    </a:p>
                  </a:txBody>
                  <a:tcPr>
                    <a:solidFill>
                      <a:srgbClr val="1969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2011 год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131,74 млн. руб.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2012 год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122,38 млн. руб.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2013 год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174,03  млн. руб.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2014 год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514,50  млн. руб.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2015 год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555,01  млн. руб.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</a:rPr>
                        <a:t>Итого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1497,66 млн. руб.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9" name="TextBox 8"/>
          <p:cNvSpPr txBox="1"/>
          <p:nvPr/>
        </p:nvSpPr>
        <p:spPr>
          <a:xfrm>
            <a:off x="372862" y="435006"/>
            <a:ext cx="38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20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5219" y="371557"/>
            <a:ext cx="5859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Водоканал – природоохранное предприятие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1715" y="1151135"/>
            <a:ext cx="78982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Позиция ГК «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РОСВОДОКАНАЛ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» озвучена на международном форуме «Чистая вода» в октябре 2010 года:</a:t>
            </a:r>
          </a:p>
          <a:p>
            <a:endParaRPr lang="ru-RU" sz="1600" dirty="0" smtClean="0">
              <a:solidFill>
                <a:srgbClr val="000000"/>
              </a:solidFill>
              <a:latin typeface="+mn-lt"/>
              <a:cs typeface="Tahoma" pitchFamily="34" charset="0"/>
            </a:endParaRPr>
          </a:p>
          <a:p>
            <a:pPr marL="177800" indent="-177800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v"/>
              <a:tabLst>
                <a:tab pos="1778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России необходимо создать целевой фонд для сбора акцизов с продукции бытовой химии.</a:t>
            </a:r>
          </a:p>
          <a:p>
            <a:pPr marL="177800" indent="-177800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v"/>
              <a:tabLst>
                <a:tab pos="1778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Полученные средства направить на модернизацию очистных сооружений канализации.</a:t>
            </a:r>
          </a:p>
          <a:p>
            <a:pPr marL="177800" indent="-177800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v"/>
              <a:tabLst>
                <a:tab pos="1778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Закрепить законодательно ответственность за субъектом, непосредственно производящим загрязняющие вещества.</a:t>
            </a:r>
          </a:p>
          <a:p>
            <a:pPr marL="177800" indent="-177800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v"/>
              <a:tabLst>
                <a:tab pos="1778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Сохранить лимиты на сбросы загрязняющих веществ.</a:t>
            </a:r>
          </a:p>
          <a:p>
            <a:pPr marL="177800" indent="-177800">
              <a:spcBef>
                <a:spcPts val="1200"/>
              </a:spcBef>
              <a:buClr>
                <a:srgbClr val="FFC000"/>
              </a:buClr>
              <a:buFont typeface="Wingdings" pitchFamily="2" charset="2"/>
              <a:buChar char="v"/>
              <a:tabLst>
                <a:tab pos="1778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Включить затраты, понесенные водоканалами на выполнение природоохранных мероприятий, в плату промышленных предприятий за негативное воздействие на окружающую среду.</a:t>
            </a:r>
            <a:endParaRPr lang="ru-RU" sz="1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372862" y="435006"/>
            <a:ext cx="38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21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920" y="1085396"/>
            <a:ext cx="7772400" cy="2180318"/>
          </a:xfrm>
        </p:spPr>
        <p:txBody>
          <a:bodyPr/>
          <a:lstStyle/>
          <a:p>
            <a:r>
              <a:rPr lang="ru-RU" sz="12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2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2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2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8013" y="1254035"/>
            <a:ext cx="8242662" cy="1985554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rgbClr val="000000"/>
                </a:solidFill>
              </a:rPr>
              <a:t>Подача воды в сеть -  </a:t>
            </a:r>
            <a:r>
              <a:rPr lang="ru-RU" sz="1400" dirty="0" smtClean="0">
                <a:solidFill>
                  <a:srgbClr val="FF0000"/>
                </a:solidFill>
              </a:rPr>
              <a:t>160 тыс.м3</a:t>
            </a:r>
            <a:r>
              <a:rPr lang="ru-RU" sz="1400" dirty="0" smtClean="0">
                <a:solidFill>
                  <a:srgbClr val="000000"/>
                </a:solidFill>
              </a:rPr>
              <a:t> в сутки,  более </a:t>
            </a:r>
            <a:r>
              <a:rPr lang="ru-RU" sz="1400" dirty="0" smtClean="0">
                <a:solidFill>
                  <a:srgbClr val="FF0000"/>
                </a:solidFill>
              </a:rPr>
              <a:t>51 млн. м3</a:t>
            </a:r>
            <a:r>
              <a:rPr lang="ru-RU" sz="1400" dirty="0" smtClean="0">
                <a:solidFill>
                  <a:srgbClr val="000000"/>
                </a:solidFill>
              </a:rPr>
              <a:t> в год. </a:t>
            </a:r>
          </a:p>
          <a:p>
            <a:pPr algn="l"/>
            <a:r>
              <a:rPr lang="ru-RU" sz="1400" dirty="0" smtClean="0">
                <a:solidFill>
                  <a:srgbClr val="000000"/>
                </a:solidFill>
              </a:rPr>
              <a:t>Качество воды контролируется специалистами Производственной лаборатории контроля качества питьевой воды. Лаборатория аккредитована в Системе аккредитации аналитических лабораторий (СААЛ) на определение 42 химических, микробиологических, органолептических и радиологических показателей. Ежегодно лаборатория ООО «Тверь Водоканал»  анализирует </a:t>
            </a:r>
            <a:r>
              <a:rPr lang="ru-RU" sz="1400" dirty="0" smtClean="0">
                <a:solidFill>
                  <a:srgbClr val="FF0000"/>
                </a:solidFill>
              </a:rPr>
              <a:t>более 26 тысяч проб </a:t>
            </a:r>
            <a:r>
              <a:rPr lang="ru-RU" sz="1400" dirty="0" smtClean="0">
                <a:solidFill>
                  <a:srgbClr val="000000"/>
                </a:solidFill>
              </a:rPr>
              <a:t>питьевой воды.</a:t>
            </a:r>
          </a:p>
          <a:p>
            <a:endParaRPr lang="ru-RU" sz="9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1965" y="114492"/>
            <a:ext cx="5963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ahoma" pitchFamily="34" charset="0"/>
              </a:rPr>
              <a:t>Краткая характеристика основных работ по водоснабжению</a:t>
            </a:r>
            <a:endParaRPr lang="ru-RU" sz="20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ahoma" pitchFamily="34" charset="0"/>
            </a:endParaRPr>
          </a:p>
        </p:txBody>
      </p:sp>
      <p:pic>
        <p:nvPicPr>
          <p:cNvPr id="1026" name="Picture 2" descr="E:\DSC_0115.JPG"/>
          <p:cNvPicPr>
            <a:picLocks noChangeAspect="1" noChangeArrowheads="1"/>
          </p:cNvPicPr>
          <p:nvPr/>
        </p:nvPicPr>
        <p:blipFill>
          <a:blip r:embed="rId2" cstate="print"/>
          <a:srcRect l="9359"/>
          <a:stretch>
            <a:fillRect/>
          </a:stretch>
        </p:blipFill>
        <p:spPr bwMode="auto">
          <a:xfrm>
            <a:off x="4379355" y="2659583"/>
            <a:ext cx="4152085" cy="304593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E:\DSC_019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7081" y="3187083"/>
            <a:ext cx="3822046" cy="254125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372862" y="435006"/>
            <a:ext cx="38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22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920" y="1085396"/>
            <a:ext cx="7772400" cy="2180318"/>
          </a:xfrm>
        </p:spPr>
        <p:txBody>
          <a:bodyPr/>
          <a:lstStyle/>
          <a:p>
            <a:r>
              <a:rPr lang="ru-RU" sz="12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2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2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2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8013" y="1254035"/>
            <a:ext cx="8242662" cy="1213957"/>
          </a:xfrm>
        </p:spPr>
        <p:txBody>
          <a:bodyPr/>
          <a:lstStyle/>
          <a:p>
            <a:pPr algn="l"/>
            <a:r>
              <a:rPr lang="ru-RU" sz="1600" dirty="0" smtClean="0">
                <a:solidFill>
                  <a:srgbClr val="000000"/>
                </a:solidFill>
              </a:rPr>
              <a:t>Для улучшения качества подаваемой воды:</a:t>
            </a:r>
          </a:p>
          <a:p>
            <a:pPr marL="177800" indent="-177800" algn="l">
              <a:buClr>
                <a:srgbClr val="FF9933"/>
              </a:buCl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</a:rPr>
              <a:t>20 % скважин городского водозабора выведены из системы водоснабжения</a:t>
            </a:r>
          </a:p>
          <a:p>
            <a:pPr marL="177800" indent="-177800" algn="l">
              <a:buClr>
                <a:srgbClr val="FF9933"/>
              </a:buCl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</a:rPr>
              <a:t>Построены 3 локальные станции водоподготовки с применением современных технологий обеззараживания – ультрафиолетом вместо хлора , проектируется 4-я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6355" y="162739"/>
            <a:ext cx="5928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Краткая характеристика основных работ по водоснабжению</a:t>
            </a:r>
            <a:endParaRPr lang="ru-RU" sz="20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pic>
        <p:nvPicPr>
          <p:cNvPr id="2050" name="Picture 2" descr="G:\DSC02684.JPG"/>
          <p:cNvPicPr>
            <a:picLocks noChangeAspect="1" noChangeArrowheads="1"/>
          </p:cNvPicPr>
          <p:nvPr/>
        </p:nvPicPr>
        <p:blipFill>
          <a:blip r:embed="rId2" cstate="print"/>
          <a:srcRect l="2756" r="9745"/>
          <a:stretch>
            <a:fillRect/>
          </a:stretch>
        </p:blipFill>
        <p:spPr bwMode="auto">
          <a:xfrm>
            <a:off x="470263" y="2899955"/>
            <a:ext cx="3317966" cy="2844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G:\DSC02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925" y="2560320"/>
            <a:ext cx="4800000" cy="3600000"/>
          </a:xfrm>
          <a:prstGeom prst="rect">
            <a:avLst/>
          </a:prstGeom>
          <a:noFill/>
          <a:effectLst>
            <a:softEdge rad="63500"/>
          </a:effectLst>
        </p:spPr>
      </p:pic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72862" y="435006"/>
            <a:ext cx="38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23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920" y="1085396"/>
            <a:ext cx="7772400" cy="2180318"/>
          </a:xfrm>
        </p:spPr>
        <p:txBody>
          <a:bodyPr/>
          <a:lstStyle/>
          <a:p>
            <a:r>
              <a:rPr lang="ru-RU" sz="12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2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2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2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8013" y="1046922"/>
            <a:ext cx="8242662" cy="5009321"/>
          </a:xfrm>
        </p:spPr>
        <p:txBody>
          <a:bodyPr/>
          <a:lstStyle/>
          <a:p>
            <a:pPr marL="355600" indent="-355600" algn="l">
              <a:buClr>
                <a:srgbClr val="FF6600"/>
              </a:buClr>
              <a:tabLst>
                <a:tab pos="355600" algn="l"/>
                <a:tab pos="630238" algn="l"/>
              </a:tabLst>
            </a:pPr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1.	ООО «Тверь Водоканал» ведет планомерную работу по снижению добычи воды городским водозабором:</a:t>
            </a:r>
          </a:p>
          <a:p>
            <a:pPr marL="719138" indent="-363538" algn="l">
              <a:buClr>
                <a:srgbClr val="FF6600"/>
              </a:buClr>
            </a:pPr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1.1. Выведено из работы </a:t>
            </a:r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9 скважин городского водозабора;</a:t>
            </a:r>
          </a:p>
          <a:p>
            <a:pPr marL="719138" indent="-363538" algn="l">
              <a:buClr>
                <a:srgbClr val="FF6600"/>
              </a:buClr>
            </a:pPr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1.2. Действующие скважины оснащены частотно-регулируемым приводом для ограничения процента </a:t>
            </a:r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неподготовленной </a:t>
            </a:r>
            <a:r>
              <a:rPr lang="ru-RU" sz="1400" b="0" dirty="0" err="1" smtClean="0">
                <a:solidFill>
                  <a:srgbClr val="000000"/>
                </a:solidFill>
                <a:latin typeface="Calibri (Основной текст)"/>
              </a:rPr>
              <a:t>воды,подаваемой</a:t>
            </a:r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в сеть; </a:t>
            </a:r>
          </a:p>
          <a:p>
            <a:pPr marL="342900" indent="-342900" algn="l"/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2.	Скважины ГВЗ, которые невозможно исключить из технологического процесса без ущерба существующих </a:t>
            </a:r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потребителей, </a:t>
            </a:r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оснащаются локальными станциями водоподготовки:</a:t>
            </a:r>
          </a:p>
          <a:p>
            <a:pPr marL="719138" indent="-363538" algn="l"/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2.1. В настоящий момент такими станциями оснащены скважины №№48, 65, 66 </a:t>
            </a:r>
          </a:p>
          <a:p>
            <a:pPr marL="719138" indent="-363538" algn="l"/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2.2. Для скважины №67 выполнен проект локальной станции водоподготовки, в настоящее время ведется выбор подрядчика.</a:t>
            </a:r>
          </a:p>
          <a:p>
            <a:pPr marL="342900" indent="-342900" algn="l"/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3. 	В 2010г. будут завершены работы по </a:t>
            </a:r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отказу </a:t>
            </a:r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от технологии обеззараживания питьевой воды жидким хлором. Электролизная технология получения хлора из поваренной соли позволяет осуществлять автоматическое дозирование опасного реагента, что гарантирует качество водоподготовки и экономию дорогостоящих ресурсов одновременно. </a:t>
            </a:r>
          </a:p>
          <a:p>
            <a:pPr marL="342900" indent="-342900" algn="l"/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4.	ООО «Тверь Водоканал» при поддержке администрации города ведет работы по созданию нового источника водоснабжения города Твери – </a:t>
            </a:r>
            <a:r>
              <a:rPr lang="ru-RU" sz="1400" b="0" dirty="0" err="1" smtClean="0">
                <a:solidFill>
                  <a:srgbClr val="000000"/>
                </a:solidFill>
                <a:latin typeface="Calibri (Основной текст)"/>
              </a:rPr>
              <a:t>Тьминского</a:t>
            </a:r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 водозабора . В настоящее  время выполнена оценка компенсационных мероприятий связанных с прохождением автомагистрали Москва- Санкт Петербург в зоне санитарной охраны существующих водозаборов. Эти средства будут направлены на строительство первой очереди </a:t>
            </a:r>
            <a:r>
              <a:rPr lang="ru-RU" sz="1400" b="0" dirty="0" err="1" smtClean="0">
                <a:solidFill>
                  <a:srgbClr val="000000"/>
                </a:solidFill>
                <a:latin typeface="Calibri (Основной текст)"/>
              </a:rPr>
              <a:t>Тьминского</a:t>
            </a:r>
            <a:r>
              <a:rPr lang="ru-RU" sz="1400" b="0" dirty="0" smtClean="0">
                <a:solidFill>
                  <a:srgbClr val="000000"/>
                </a:solidFill>
                <a:latin typeface="Calibri (Основной текст)"/>
              </a:rPr>
              <a:t> водозабора.      </a:t>
            </a:r>
          </a:p>
          <a:p>
            <a:pPr marL="342900" indent="-342900" algn="l">
              <a:buAutoNum type="arabicPeriod"/>
            </a:pPr>
            <a:endParaRPr lang="ru-RU" sz="1600" b="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3087" y="136106"/>
            <a:ext cx="6087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Краткая характеристика основных работ по водоснабжению</a:t>
            </a:r>
            <a:endParaRPr lang="ru-RU" sz="20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10" name="TextBox 9"/>
          <p:cNvSpPr txBox="1"/>
          <p:nvPr/>
        </p:nvSpPr>
        <p:spPr>
          <a:xfrm>
            <a:off x="372862" y="435006"/>
            <a:ext cx="38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24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i="1" dirty="0" smtClean="0">
                <a:solidFill>
                  <a:schemeClr val="bg1">
                    <a:lumMod val="75000"/>
                  </a:schemeClr>
                </a:solidFill>
              </a:rPr>
              <a:t>Спасибо за внимание!</a:t>
            </a:r>
            <a:endParaRPr lang="ru-RU" sz="4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Адрес: </a:t>
            </a:r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170008, Тверь, ул. 15 лет Октября,  д. 7</a:t>
            </a:r>
            <a:endParaRPr lang="en-US" sz="1600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www.tver</a:t>
            </a:r>
            <a:r>
              <a:rPr lang="ru-RU" sz="160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vodokanal.ru</a:t>
            </a:r>
            <a:endParaRPr lang="en-US" sz="1600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E-mail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tvk</a:t>
            </a:r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@</a:t>
            </a:r>
            <a:r>
              <a:rPr lang="en-US" sz="160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tver</a:t>
            </a:r>
            <a:r>
              <a:rPr lang="ru-RU" sz="1600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vodokanal.ru</a:t>
            </a:r>
            <a:endParaRPr lang="en-US" sz="1600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Информационно-справочная служба:  </a:t>
            </a:r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(4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822</a:t>
            </a:r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48</a:t>
            </a:r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0-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44</a:t>
            </a:r>
          </a:p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Факс: </a:t>
            </a:r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(4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822</a:t>
            </a:r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) 5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25</a:t>
            </a:r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52</a:t>
            </a:r>
            <a:endParaRPr lang="ru-RU" sz="1600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 bwMode="auto">
          <a:xfrm>
            <a:off x="142043" y="142043"/>
            <a:ext cx="1020932" cy="103868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65321" y="132596"/>
            <a:ext cx="5716470" cy="87111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Органы, контролирующие деятельность водоканала</a:t>
            </a:r>
            <a:endParaRPr lang="ru-RU" sz="2000" b="0" dirty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2" name="Содержимое 33"/>
          <p:cNvGraphicFramePr>
            <a:graphicFrameLocks/>
          </p:cNvGraphicFramePr>
          <p:nvPr/>
        </p:nvGraphicFramePr>
        <p:xfrm>
          <a:off x="2888974" y="1046922"/>
          <a:ext cx="6255026" cy="5512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 descr="t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92247" y="2764160"/>
            <a:ext cx="2218368" cy="1988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135111" y="3474038"/>
            <a:ext cx="1983035" cy="543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Водоканал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13" y="1143000"/>
            <a:ext cx="3571875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594FF"/>
                </a:solidFill>
              </a:rPr>
              <a:t>Деятельность водоканалов контролирует порядка 20 государственных органов, каждый из которых вправе привлечь водоканал к ответственности и выдавать  предписания, обязательные для исполнения.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6346" y="2544036"/>
            <a:ext cx="2400321" cy="3416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200" dirty="0">
              <a:solidFill>
                <a:schemeClr val="accent2"/>
              </a:solidFill>
            </a:endParaRPr>
          </a:p>
          <a:p>
            <a:pPr algn="just">
              <a:defRPr/>
            </a:pPr>
            <a:endParaRPr lang="ru-RU" sz="12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</a:rPr>
              <a:t>Отношения по  использованию и охране водных объектов </a:t>
            </a:r>
            <a:r>
              <a:rPr lang="ru-RU" sz="1200" b="1" dirty="0" smtClean="0">
                <a:solidFill>
                  <a:srgbClr val="000000"/>
                </a:solidFill>
              </a:rPr>
              <a:t>регулируются </a:t>
            </a:r>
            <a:r>
              <a:rPr lang="ru-RU" sz="1200" b="1" dirty="0">
                <a:solidFill>
                  <a:srgbClr val="000000"/>
                </a:solidFill>
              </a:rPr>
              <a:t>нормами как водного, так и природоохранного </a:t>
            </a:r>
            <a:r>
              <a:rPr lang="ru-RU" sz="1200" b="1" dirty="0" smtClean="0">
                <a:solidFill>
                  <a:srgbClr val="000000"/>
                </a:solidFill>
              </a:rPr>
              <a:t>законодательства</a:t>
            </a:r>
            <a:r>
              <a:rPr lang="ru-RU" sz="1200" b="1" dirty="0">
                <a:solidFill>
                  <a:srgbClr val="000000"/>
                </a:solidFill>
              </a:rPr>
              <a:t>. </a:t>
            </a:r>
            <a:endParaRPr lang="ru-RU" sz="1200" b="1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ru-RU" sz="12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1200" b="1" dirty="0" smtClean="0">
                <a:solidFill>
                  <a:srgbClr val="000000"/>
                </a:solidFill>
              </a:rPr>
              <a:t>Органы </a:t>
            </a:r>
            <a:r>
              <a:rPr lang="ru-RU" sz="1200" b="1" dirty="0">
                <a:solidFill>
                  <a:srgbClr val="000000"/>
                </a:solidFill>
              </a:rPr>
              <a:t>государственной власти, а также органы местного </a:t>
            </a:r>
            <a:r>
              <a:rPr lang="ru-RU" sz="1200" b="1" dirty="0" smtClean="0">
                <a:solidFill>
                  <a:srgbClr val="000000"/>
                </a:solidFill>
              </a:rPr>
              <a:t>самоуправленья </a:t>
            </a:r>
            <a:r>
              <a:rPr lang="ru-RU" sz="1200" b="1" dirty="0">
                <a:solidFill>
                  <a:srgbClr val="000000"/>
                </a:solidFill>
              </a:rPr>
              <a:t>при </a:t>
            </a:r>
            <a:r>
              <a:rPr lang="ru-RU" sz="1200" b="1" dirty="0" smtClean="0">
                <a:solidFill>
                  <a:srgbClr val="000000"/>
                </a:solidFill>
              </a:rPr>
              <a:t>реализации предоставленных </a:t>
            </a:r>
            <a:r>
              <a:rPr lang="ru-RU" sz="1200" b="1" dirty="0">
                <a:solidFill>
                  <a:srgbClr val="000000"/>
                </a:solidFill>
              </a:rPr>
              <a:t>им полномочий в сфере водопользования и </a:t>
            </a:r>
            <a:r>
              <a:rPr lang="ru-RU" sz="1200" b="1" dirty="0" smtClean="0">
                <a:solidFill>
                  <a:srgbClr val="000000"/>
                </a:solidFill>
              </a:rPr>
              <a:t>природопользования </a:t>
            </a:r>
            <a:r>
              <a:rPr lang="ru-RU" sz="1200" b="1" dirty="0">
                <a:solidFill>
                  <a:srgbClr val="000000"/>
                </a:solidFill>
              </a:rPr>
              <a:t>зачастую </a:t>
            </a:r>
            <a:r>
              <a:rPr lang="ru-RU" sz="1200" b="1" dirty="0" smtClean="0">
                <a:solidFill>
                  <a:srgbClr val="000000"/>
                </a:solidFill>
              </a:rPr>
              <a:t>дублируют </a:t>
            </a:r>
            <a:r>
              <a:rPr lang="ru-RU" sz="1200" b="1" dirty="0">
                <a:solidFill>
                  <a:srgbClr val="000000"/>
                </a:solidFill>
              </a:rPr>
              <a:t>друг друга.</a:t>
            </a:r>
          </a:p>
          <a:p>
            <a:pPr algn="just">
              <a:defRPr/>
            </a:pPr>
            <a:r>
              <a:rPr lang="ru-RU" sz="1400" b="1" dirty="0">
                <a:solidFill>
                  <a:srgbClr val="000000"/>
                </a:solidFill>
              </a:rPr>
              <a:t> </a:t>
            </a:r>
          </a:p>
          <a:p>
            <a:pPr algn="just">
              <a:defRPr/>
            </a:pPr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19" name="TextBox 18"/>
          <p:cNvSpPr txBox="1"/>
          <p:nvPr/>
        </p:nvSpPr>
        <p:spPr>
          <a:xfrm>
            <a:off x="417250" y="435006"/>
            <a:ext cx="275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3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148315" y="168676"/>
            <a:ext cx="5891677" cy="6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Схема утверждения нормативов  допустимых сбросов и  допустимых концентраций</a:t>
            </a:r>
            <a:endParaRPr lang="ru-RU" sz="2000" b="0" dirty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3143" y="1828801"/>
            <a:ext cx="7772400" cy="35087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1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1" lang="ru-RU" sz="27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10800000" flipV="1">
            <a:off x="621747" y="3451388"/>
            <a:ext cx="7987528" cy="276999"/>
          </a:xfrm>
          <a:prstGeom prst="rect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glow rad="63500">
              <a:srgbClr val="FF0000">
                <a:alpha val="40000"/>
              </a:srgbClr>
            </a:glow>
            <a:outerShdw blurRad="50800" dist="25400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cs typeface="Times New Roman" pitchFamily="18" charset="0"/>
              </a:rPr>
              <a:t>«Нормативы допустимых сбросов веществ и микроорганизмов в водные объекты»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280" y="1130887"/>
            <a:ext cx="1296139" cy="1200329"/>
          </a:xfrm>
          <a:prstGeom prst="rect">
            <a:avLst/>
          </a:prstGeom>
          <a:solidFill>
            <a:schemeClr val="tx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Федеральное агентство водных ресурсов  </a:t>
            </a:r>
          </a:p>
          <a:p>
            <a:endParaRPr lang="ru-RU" sz="1200" dirty="0" smtClean="0">
              <a:solidFill>
                <a:srgbClr val="000000"/>
              </a:solidFill>
            </a:endParaRPr>
          </a:p>
          <a:p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3946" y="1097837"/>
            <a:ext cx="1534999" cy="1200329"/>
          </a:xfrm>
          <a:prstGeom prst="rect">
            <a:avLst/>
          </a:prstGeom>
          <a:solidFill>
            <a:schemeClr val="tx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Федеральная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служба по гидрометеорологии и мониторингу окружающей среды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0314" y="1078765"/>
            <a:ext cx="1724549" cy="1200329"/>
          </a:xfrm>
          <a:prstGeom prst="rect">
            <a:avLst/>
          </a:prstGeom>
          <a:solidFill>
            <a:schemeClr val="tx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Федеральная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служба по надзору в сфере защиты прав потребителей и благополучия человека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8969" y="1101688"/>
            <a:ext cx="1432192" cy="1200329"/>
          </a:xfrm>
          <a:prstGeom prst="rect">
            <a:avLst/>
          </a:prstGeom>
          <a:solidFill>
            <a:schemeClr val="tx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Федеральное агентство по рыболовству</a:t>
            </a:r>
          </a:p>
          <a:p>
            <a:endParaRPr lang="ru-RU" sz="1200" dirty="0" smtClean="0">
              <a:solidFill>
                <a:srgbClr val="000000"/>
              </a:solidFill>
            </a:endParaRPr>
          </a:p>
          <a:p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 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8989" y="1104576"/>
            <a:ext cx="1537387" cy="1200329"/>
          </a:xfrm>
          <a:prstGeom prst="rect">
            <a:avLst/>
          </a:prstGeom>
          <a:solidFill>
            <a:schemeClr val="tx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Федеральная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служба по экологическому, технологическому и атомному надзору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703580" y="2411897"/>
            <a:ext cx="523783" cy="990712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3480" y="2404029"/>
            <a:ext cx="369332" cy="9587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 smtClean="0">
                <a:solidFill>
                  <a:srgbClr val="000000"/>
                </a:solidFill>
              </a:rPr>
              <a:t>Утверждени</a:t>
            </a:r>
            <a:r>
              <a:rPr lang="ru-RU" sz="1200" dirty="0" smtClean="0">
                <a:solidFill>
                  <a:srgbClr val="000000"/>
                </a:solidFill>
              </a:rPr>
              <a:t>е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 bwMode="auto">
          <a:xfrm>
            <a:off x="5868141" y="2372139"/>
            <a:ext cx="550415" cy="1045763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 bwMode="auto">
          <a:xfrm>
            <a:off x="4436979" y="3741421"/>
            <a:ext cx="381740" cy="284086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8844" y="4046978"/>
            <a:ext cx="8043168" cy="461665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ООО «Тверь Водоканал» получает разрешение на сброс  загрязняющих веществ в окружающую среду, затем – решение о предоставлении водного объекта в пользование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 bwMode="auto">
          <a:xfrm>
            <a:off x="2448885" y="4556082"/>
            <a:ext cx="408373" cy="390615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809" y="4968451"/>
            <a:ext cx="4362679" cy="769441"/>
          </a:xfrm>
          <a:prstGeom prst="rect">
            <a:avLst/>
          </a:prstGeom>
          <a:solidFill>
            <a:srgbClr val="FF0000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FFFFFF"/>
                </a:solidFill>
              </a:rPr>
              <a:t>ООО «Тверь Водоканал» разрабатывает </a:t>
            </a:r>
          </a:p>
          <a:p>
            <a:pPr algn="ctr"/>
            <a:r>
              <a:rPr lang="ru-RU" sz="1100" dirty="0" smtClean="0">
                <a:solidFill>
                  <a:srgbClr val="FFFFFF"/>
                </a:solidFill>
              </a:rPr>
              <a:t>ПЕРЕЧЕНЬ ДОПУСТИМЫХ  КОНЦЕНТРАЦИЙ  вредных веществ  в сточных водах, принимаемых в систему коммунальной канализации города Твери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52592" y="4796808"/>
            <a:ext cx="1987826" cy="1077218"/>
          </a:xfrm>
          <a:prstGeom prst="rect">
            <a:avLst/>
          </a:prstGeom>
          <a:solidFill>
            <a:schemeClr val="tx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Тверская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 городская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Дума </a:t>
            </a:r>
          </a:p>
          <a:p>
            <a:pPr algn="ctr"/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 bwMode="auto">
          <a:xfrm rot="10800000">
            <a:off x="4937628" y="4532242"/>
            <a:ext cx="1648702" cy="1603513"/>
          </a:xfrm>
          <a:prstGeom prst="right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8" name="Стрелка вниз 37"/>
          <p:cNvSpPr/>
          <p:nvPr/>
        </p:nvSpPr>
        <p:spPr bwMode="auto">
          <a:xfrm>
            <a:off x="4236130" y="2372140"/>
            <a:ext cx="550415" cy="1047242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0" name="Стрелка вниз 39"/>
          <p:cNvSpPr/>
          <p:nvPr/>
        </p:nvSpPr>
        <p:spPr bwMode="auto">
          <a:xfrm>
            <a:off x="7470561" y="2425148"/>
            <a:ext cx="550415" cy="1014949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1" name="Стрелка вниз 40"/>
          <p:cNvSpPr/>
          <p:nvPr/>
        </p:nvSpPr>
        <p:spPr bwMode="auto">
          <a:xfrm>
            <a:off x="2306663" y="2398644"/>
            <a:ext cx="550415" cy="1026498"/>
          </a:xfrm>
          <a:prstGeom prst="downArrow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22732" y="2213114"/>
            <a:ext cx="323165" cy="11456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 smtClean="0">
                <a:solidFill>
                  <a:srgbClr val="000000"/>
                </a:solidFill>
              </a:rPr>
              <a:t>Согласование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02245" y="2428170"/>
            <a:ext cx="323165" cy="9587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 smtClean="0">
                <a:solidFill>
                  <a:srgbClr val="000000"/>
                </a:solidFill>
              </a:rPr>
              <a:t>Согласование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79112" y="2420644"/>
            <a:ext cx="323165" cy="9587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 smtClean="0">
                <a:solidFill>
                  <a:srgbClr val="000000"/>
                </a:solidFill>
              </a:rPr>
              <a:t>Согласование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51473" y="2364870"/>
            <a:ext cx="323165" cy="9587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dirty="0" smtClean="0">
                <a:solidFill>
                  <a:srgbClr val="000000"/>
                </a:solidFill>
              </a:rPr>
              <a:t>Согласование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61114" y="4890053"/>
            <a:ext cx="141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Решение об утверждении разработанных ПДК </a:t>
            </a: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46" name="TextBox 45"/>
          <p:cNvSpPr txBox="1"/>
          <p:nvPr/>
        </p:nvSpPr>
        <p:spPr>
          <a:xfrm>
            <a:off x="417250" y="435006"/>
            <a:ext cx="275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4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13"/>
          <p:cNvGraphicFramePr>
            <a:graphicFrameLocks/>
          </p:cNvGraphicFramePr>
          <p:nvPr/>
        </p:nvGraphicFramePr>
        <p:xfrm>
          <a:off x="449855" y="989680"/>
          <a:ext cx="8175234" cy="5112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22872" y="352540"/>
            <a:ext cx="5563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Системные риски водоканалов</a:t>
            </a:r>
            <a:endParaRPr lang="ru-RU" sz="2000" b="0" dirty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417250" y="435006"/>
            <a:ext cx="275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5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041990" y="293502"/>
            <a:ext cx="5989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Анализ нормативов сброса</a:t>
            </a:r>
            <a:endParaRPr lang="ru-RU" sz="2000" b="0" dirty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2877" y="1664499"/>
          <a:ext cx="4566726" cy="3983372"/>
        </p:xfrm>
        <a:graphic>
          <a:graphicData uri="http://schemas.openxmlformats.org/drawingml/2006/table">
            <a:tbl>
              <a:tblPr/>
              <a:tblGrid>
                <a:gridCol w="1815903"/>
                <a:gridCol w="1378989"/>
                <a:gridCol w="1371834"/>
              </a:tblGrid>
              <a:tr h="740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Ингредиенты</a:t>
                      </a: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Прием в систему канализации г.Твери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Допустимая концентрация на выпуске с очистных сооружений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9FF"/>
                    </a:solidFill>
                  </a:tcPr>
                </a:tc>
              </a:tr>
              <a:tr h="2611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Взвешенные вещества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10,85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9FF"/>
                    </a:solidFill>
                  </a:tcPr>
                </a:tc>
              </a:tr>
              <a:tr h="3549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БПК5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122,4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2,00</a:t>
                      </a: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9FF"/>
                    </a:solidFill>
                  </a:tcPr>
                </a:tc>
              </a:tr>
              <a:tr h="3437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Аммоний-ион/азот аммонийный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9FF"/>
                    </a:solidFill>
                  </a:tcPr>
                </a:tc>
              </a:tr>
              <a:tr h="30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Нефтепродукты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0,05</a:t>
                      </a: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9FF"/>
                    </a:solidFill>
                  </a:tcPr>
                </a:tc>
              </a:tr>
              <a:tr h="2745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Железо (общее)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1,26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9FF"/>
                    </a:solidFill>
                  </a:tcPr>
                </a:tc>
              </a:tr>
              <a:tr h="2544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Цинк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0,063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0,01</a:t>
                      </a: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9FF"/>
                    </a:solidFill>
                  </a:tcPr>
                </a:tc>
              </a:tr>
              <a:tr h="314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Медь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0,001</a:t>
                      </a: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9FF"/>
                    </a:solidFill>
                  </a:tcPr>
                </a:tc>
              </a:tr>
              <a:tr h="175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Хлорид-анион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9FF"/>
                    </a:solidFill>
                  </a:tcPr>
                </a:tc>
              </a:tr>
              <a:tr h="2142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Сульфат-анион</a:t>
                      </a:r>
                    </a:p>
                  </a:txBody>
                  <a:tcPr marL="6684" marR="6684" marT="6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9FF"/>
                    </a:solidFill>
                  </a:tcPr>
                </a:tc>
              </a:tr>
              <a:tr h="1844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ОП-7(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СПАВ,смесь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моно- и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диалкилфеноловых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1,42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84" marR="6684" marT="6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9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7049" y="5388745"/>
            <a:ext cx="807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solidFill>
                <a:srgbClr val="000000"/>
              </a:solidFill>
            </a:endParaRPr>
          </a:p>
          <a:p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438" y="1029610"/>
            <a:ext cx="4545366" cy="49244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0000"/>
                </a:solidFill>
              </a:rPr>
              <a:t>Сравнительный анализ нормативов  по приему  в канализацию  и  сброса в р. Волга</a:t>
            </a:r>
            <a:endParaRPr lang="ru-RU" sz="1300" dirty="0">
              <a:solidFill>
                <a:srgbClr val="000000"/>
              </a:solidFill>
            </a:endParaRPr>
          </a:p>
        </p:txBody>
      </p:sp>
      <p:pic>
        <p:nvPicPr>
          <p:cNvPr id="16385" name="Picture 1" descr="C:\Documents and Settings\pr\Рабочий стол\kolba elfkbn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244" y="1605723"/>
            <a:ext cx="1935747" cy="4225771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417250" y="435006"/>
            <a:ext cx="275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6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1928" y="137859"/>
            <a:ext cx="5874798" cy="643377"/>
          </a:xfrm>
        </p:spPr>
        <p:txBody>
          <a:bodyPr/>
          <a:lstStyle/>
          <a:p>
            <a:pPr algn="ctr"/>
            <a:r>
              <a:rPr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 документы, на которые опирается работа компании в городе Твери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/>
            </a:r>
            <a:br>
              <a:rPr lang="ru-RU" sz="1800" dirty="0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endParaRPr lang="ru-RU" sz="18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395" y="1586002"/>
            <a:ext cx="8151222" cy="2279468"/>
          </a:xfrm>
        </p:spPr>
        <p:txBody>
          <a:bodyPr/>
          <a:lstStyle/>
          <a:p>
            <a:pPr marL="266700" indent="-266700" algn="l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v"/>
              <a:tabLst>
                <a:tab pos="2667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Договор аренды имущества, являющегося собственностью города Твери, относящегося к системе водоснабжения и водоотведения (№ 1от 09 августа 2007 года) на 25 лет .</a:t>
            </a:r>
          </a:p>
          <a:p>
            <a:pPr marL="266700" indent="-266700" algn="l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v"/>
              <a:tabLst>
                <a:tab pos="2667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Инвестиционная программа  развития систем водоснабжения и водоотведения на 2007-2012 гг., утвержденная решением  Тверской городской Думы на заседании 30 октября 2007 г. (размещена на сайте РОСВОДОКАНАЛА) </a:t>
            </a:r>
          </a:p>
          <a:p>
            <a:pPr marL="266700" indent="-266700" algn="l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v"/>
              <a:tabLst>
                <a:tab pos="2667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ГОСТ Р ИСО 14001 – 2007 Системы экологического менеджмента. Требования и руководство по применению.</a:t>
            </a:r>
          </a:p>
          <a:p>
            <a:pPr marL="266700" indent="-266700" algn="l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v"/>
              <a:tabLst>
                <a:tab pos="2667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Технологический регламент очистных сооружений канализации города Твери</a:t>
            </a:r>
          </a:p>
          <a:p>
            <a:pPr marL="266700" indent="-266700" algn="l">
              <a:spcBef>
                <a:spcPts val="0"/>
              </a:spcBef>
              <a:buClr>
                <a:srgbClr val="FFC000"/>
              </a:buClr>
              <a:buFont typeface="Wingdings" pitchFamily="2" charset="2"/>
              <a:buChar char="v"/>
              <a:tabLst>
                <a:tab pos="266700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Правила технической эксплуатации систем и сооружений коммунального водоснабжения и канализации № 168 от 30.12.99</a:t>
            </a:r>
          </a:p>
          <a:p>
            <a:pPr algn="l"/>
            <a:endParaRPr lang="ru-RU" sz="1500" b="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6866" name="Picture 2" descr="C:\Users\Ольга\Desktop\Здание водокана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216" y="3982470"/>
            <a:ext cx="3120000" cy="225286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10" name="TextBox 9"/>
          <p:cNvSpPr txBox="1"/>
          <p:nvPr/>
        </p:nvSpPr>
        <p:spPr>
          <a:xfrm>
            <a:off x="417250" y="435006"/>
            <a:ext cx="275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7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iCAU1ZQ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9989" y="3977088"/>
            <a:ext cx="2519451" cy="1949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очистны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509" y="1277958"/>
            <a:ext cx="3172857" cy="237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C:\Documents and Settings\pr\Рабочий стол\удалить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646" y="1621710"/>
            <a:ext cx="2035945" cy="1526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914399" y="179718"/>
            <a:ext cx="5748951" cy="59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производственные показатели системы водоотведения ООО «ТВЕРЬ ВОДОКАНАЛ»</a:t>
            </a:r>
            <a:endParaRPr lang="ru-RU" sz="2000" b="0" dirty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361" name="Picture 1" descr="C:\Documents and Settings\pr\Рабочий стол\удалить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486" y="1059344"/>
            <a:ext cx="1802167" cy="135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114404" y="2441973"/>
            <a:ext cx="24721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470,7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км – протяженность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канализационных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сетей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4484" y="1700117"/>
            <a:ext cx="19264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45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Отдельно стоящих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насосных станций </a:t>
            </a:r>
          </a:p>
          <a:p>
            <a:endParaRPr lang="ru-RU" sz="4400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3" name="Picture 3" descr="C:\Мои документы\Dfcbkmtd\Фото\Фото объектов\КОС-2\100NCD40\DSC_00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174" y="3073080"/>
            <a:ext cx="2021590" cy="1553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2427" y="3667433"/>
            <a:ext cx="22282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220,0 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тыс.м3 – 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фактическая пропускная способность очистных сооружений</a:t>
            </a:r>
          </a:p>
          <a:p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61112" y="3146121"/>
            <a:ext cx="3169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37,3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млн.м3 – объем  принятых на очистку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2134" y="5231594"/>
            <a:ext cx="2290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62 %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Износ основных фондов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767" y="4190894"/>
            <a:ext cx="22282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360,0 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тыс.м3 – 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проектная пропускная способность очистных сооружений</a:t>
            </a:r>
          </a:p>
          <a:p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26" name="TextBox 25"/>
          <p:cNvSpPr txBox="1"/>
          <p:nvPr/>
        </p:nvSpPr>
        <p:spPr>
          <a:xfrm>
            <a:off x="417250" y="435006"/>
            <a:ext cx="275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8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038687" y="179719"/>
            <a:ext cx="5956917" cy="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0" dirty="0" smtClean="0">
                <a:solidFill>
                  <a:srgbClr val="196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производственные показатели системы водоотведения ООО «ТВЕРЬ ВОДОКАНАЛ»</a:t>
            </a:r>
            <a:endParaRPr lang="ru-RU" sz="2000" b="0" dirty="0">
              <a:solidFill>
                <a:srgbClr val="196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40971" y="2965269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1150633" y="914243"/>
          <a:ext cx="6805861" cy="3291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 bwMode="auto">
          <a:xfrm>
            <a:off x="822960" y="5131293"/>
            <a:ext cx="7811589" cy="896645"/>
          </a:xfrm>
          <a:prstGeom prst="roundRect">
            <a:avLst/>
          </a:prstGeom>
          <a:noFill/>
          <a:ln w="9525" cap="flat" cmpd="sng" algn="ctr">
            <a:solidFill>
              <a:srgbClr val="0047B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3851" y="4167051"/>
            <a:ext cx="715844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Технологическое оборудование централизованных систем  водоотведения предназначено для очищения коммунальных сточных вод по определенному набору показателей, но не предназначено для очищения сточных вод с высоким содержанием химических веществ и сточных вод промышленных предприятий</a:t>
            </a:r>
          </a:p>
          <a:p>
            <a:endParaRPr lang="ru-RU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rgbClr val="1969B9"/>
                </a:solidFill>
                <a:latin typeface="+mn-lt"/>
              </a:rPr>
              <a:t>ООО «Тверь Водоканал»  очищает стоки</a:t>
            </a:r>
          </a:p>
          <a:p>
            <a:r>
              <a:rPr lang="ru-RU" sz="1400" dirty="0" smtClean="0">
                <a:solidFill>
                  <a:srgbClr val="1969B9"/>
                </a:solidFill>
                <a:latin typeface="+mn-lt"/>
              </a:rPr>
              <a:t>Обеспечивает санитарную, противоэпидемиологическую и экологическую безопасность  города  </a:t>
            </a:r>
          </a:p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 </a:t>
            </a:r>
          </a:p>
          <a:p>
            <a:pPr lvl="0"/>
            <a:endParaRPr lang="ru-RU" sz="1200" dirty="0">
              <a:solidFill>
                <a:srgbClr val="CC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151199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20775" y="831850"/>
            <a:ext cx="5892800" cy="1588"/>
          </a:xfrm>
          <a:prstGeom prst="line">
            <a:avLst/>
          </a:prstGeom>
          <a:noFill/>
          <a:ln w="53975" cmpd="dbl" algn="ctr">
            <a:solidFill>
              <a:srgbClr val="1969B9"/>
            </a:solidFill>
            <a:round/>
            <a:headEnd/>
            <a:tailEnd/>
          </a:ln>
        </p:spPr>
      </p:cxnSp>
      <p:sp>
        <p:nvSpPr>
          <p:cNvPr id="14" name="TextBox 13"/>
          <p:cNvSpPr txBox="1"/>
          <p:nvPr/>
        </p:nvSpPr>
        <p:spPr>
          <a:xfrm>
            <a:off x="417250" y="435006"/>
            <a:ext cx="275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9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hrlpool">
  <a:themeElements>
    <a:clrScheme name="Whrlpoo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47B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47B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34" charset="0"/>
          </a:defRPr>
        </a:defPPr>
      </a:lstStyle>
    </a:lnDef>
  </a:objectDefaults>
  <a:extraClrSchemeLst>
    <a:extraClrScheme>
      <a:clrScheme name="Wh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I:\MSOFFICE\Template\DESIGNS\WHRLPOOL.POT</Template>
  <TotalTime>32919</TotalTime>
  <Words>2037</Words>
  <Application>Microsoft Office PowerPoint</Application>
  <PresentationFormat>Экран (4:3)</PresentationFormat>
  <Paragraphs>348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Whrlpool</vt:lpstr>
      <vt:lpstr>Слайд 1</vt:lpstr>
      <vt:lpstr>Слайд 2</vt:lpstr>
      <vt:lpstr>Органы, контролирующие деятельность водоканала</vt:lpstr>
      <vt:lpstr>Слайд 4</vt:lpstr>
      <vt:lpstr>Слайд 5</vt:lpstr>
      <vt:lpstr>Слайд 6</vt:lpstr>
      <vt:lpstr>Основные  документы, на которые опирается работа компании в городе Твери </vt:lpstr>
      <vt:lpstr>Слайд 8</vt:lpstr>
      <vt:lpstr>Слайд 9</vt:lpstr>
      <vt:lpstr>Очистные сооружения канализации г. Твери    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Перспективные направления  водоотведения г. Твери  </vt:lpstr>
      <vt:lpstr>Слайд 21</vt:lpstr>
      <vt:lpstr>  </vt:lpstr>
      <vt:lpstr>  </vt:lpstr>
      <vt:lpstr>  </vt:lpstr>
      <vt:lpstr>Спасибо за внимание!</vt:lpstr>
    </vt:vector>
  </TitlesOfParts>
  <Company>fwel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Cambridge Process Industries Module</dc:title>
  <dc:creator>a2648</dc:creator>
  <cp:lastModifiedBy>o.voyakina</cp:lastModifiedBy>
  <cp:revision>2702</cp:revision>
  <cp:lastPrinted>2010-12-08T05:51:46Z</cp:lastPrinted>
  <dcterms:created xsi:type="dcterms:W3CDTF">1997-10-28T07:04:00Z</dcterms:created>
  <dcterms:modified xsi:type="dcterms:W3CDTF">2010-12-08T13:21:56Z</dcterms:modified>
</cp:coreProperties>
</file>